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handoutMasterIdLst>
    <p:handoutMasterId r:id="rId23"/>
  </p:handoutMasterIdLst>
  <p:sldIdLst>
    <p:sldId id="305" r:id="rId2"/>
    <p:sldId id="306" r:id="rId3"/>
    <p:sldId id="267" r:id="rId4"/>
    <p:sldId id="295" r:id="rId5"/>
    <p:sldId id="307" r:id="rId6"/>
    <p:sldId id="269" r:id="rId7"/>
    <p:sldId id="308" r:id="rId8"/>
    <p:sldId id="309" r:id="rId9"/>
    <p:sldId id="310" r:id="rId10"/>
    <p:sldId id="311" r:id="rId11"/>
    <p:sldId id="313" r:id="rId12"/>
    <p:sldId id="314" r:id="rId13"/>
    <p:sldId id="315" r:id="rId14"/>
    <p:sldId id="316" r:id="rId15"/>
    <p:sldId id="317" r:id="rId16"/>
    <p:sldId id="312" r:id="rId17"/>
    <p:sldId id="318" r:id="rId18"/>
    <p:sldId id="272" r:id="rId19"/>
    <p:sldId id="319" r:id="rId20"/>
    <p:sldId id="320" r:id="rId21"/>
  </p:sldIdLst>
  <p:sldSz cx="12192000" cy="6858000"/>
  <p:notesSz cx="6858000" cy="9144000"/>
  <p:embeddedFontLst>
    <p:embeddedFont>
      <p:font typeface="Open Sans" panose="020B0606030504020204" pitchFamily="34" charset="0"/>
      <p:regular r:id="rId24"/>
      <p:bold r:id="rId25"/>
      <p:italic r:id="rId26"/>
      <p:boldItalic r:id="rId27"/>
    </p:embeddedFont>
    <p:embeddedFont>
      <p:font typeface="Open Sans Light" panose="020B0306030504020204" pitchFamily="34" charset="0"/>
      <p:regular r:id="rId28"/>
      <p:italic r:id="rId29"/>
    </p:embeddedFont>
    <p:embeddedFont>
      <p:font typeface="Verdana" panose="020B0604030504040204" pitchFamily="34" charset="0"/>
      <p:regular r:id="rId30"/>
      <p:bold r:id="rId31"/>
      <p:italic r:id="rId32"/>
      <p:boldItalic r:id="rId33"/>
    </p:embeddedFont>
  </p:embeddedFont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581"/>
    <a:srgbClr val="0C4581"/>
    <a:srgbClr val="02527A"/>
    <a:srgbClr val="00618E"/>
    <a:srgbClr val="036D99"/>
    <a:srgbClr val="016482"/>
    <a:srgbClr val="1579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90" autoAdjust="0"/>
    <p:restoredTop sz="94696"/>
  </p:normalViewPr>
  <p:slideViewPr>
    <p:cSldViewPr snapToGrid="0">
      <p:cViewPr>
        <p:scale>
          <a:sx n="70" d="100"/>
          <a:sy n="70" d="100"/>
        </p:scale>
        <p:origin x="396" y="48"/>
      </p:cViewPr>
      <p:guideLst/>
    </p:cSldViewPr>
  </p:slideViewPr>
  <p:notesTextViewPr>
    <p:cViewPr>
      <p:scale>
        <a:sx n="1" d="1"/>
        <a:sy n="1" d="1"/>
      </p:scale>
      <p:origin x="0" y="0"/>
    </p:cViewPr>
  </p:notesTextViewPr>
  <p:notesViewPr>
    <p:cSldViewPr snapToGrid="0" showGuides="1">
      <p:cViewPr varScale="1">
        <p:scale>
          <a:sx n="155" d="100"/>
          <a:sy n="155" d="100"/>
        </p:scale>
        <p:origin x="684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E862C18-7D9C-6E98-CE43-625B0A70E8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A9D9D36F-87D8-F435-BA4A-BA42B9ED8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F0D7B5-8BD1-0343-9987-96CBA8519325}" type="datetimeFigureOut">
              <a:rPr lang="es-CL" smtClean="0"/>
              <a:t>06-09-2024</a:t>
            </a:fld>
            <a:endParaRPr lang="es-CL"/>
          </a:p>
        </p:txBody>
      </p:sp>
      <p:sp>
        <p:nvSpPr>
          <p:cNvPr id="4" name="Marcador de pie de página 3">
            <a:extLst>
              <a:ext uri="{FF2B5EF4-FFF2-40B4-BE49-F238E27FC236}">
                <a16:creationId xmlns:a16="http://schemas.microsoft.com/office/drawing/2014/main" id="{9EDA2835-E8CF-C4C0-3DEB-F69A386501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39D9176C-39D2-AD16-9C51-9F78C885E9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81AF95-D37A-7B43-98A5-5E96F8C84FE1}" type="slidenum">
              <a:rPr lang="es-CL" smtClean="0"/>
              <a:t>‹Nº›</a:t>
            </a:fld>
            <a:endParaRPr lang="es-CL"/>
          </a:p>
        </p:txBody>
      </p:sp>
    </p:spTree>
    <p:extLst>
      <p:ext uri="{BB962C8B-B14F-4D97-AF65-F5344CB8AC3E}">
        <p14:creationId xmlns:p14="http://schemas.microsoft.com/office/powerpoint/2010/main" val="31794136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A585E-0044-4BB5-A1D9-A1B0B7DA434A}" type="datetimeFigureOut">
              <a:rPr lang="es-CL" smtClean="0"/>
              <a:t>06-09-2024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F31A0-2CD5-442F-87F5-0D5BD5EFCC15}" type="slidenum">
              <a:rPr lang="es-CL" smtClean="0"/>
              <a:t>‹Nº›</a:t>
            </a:fld>
            <a:endParaRPr lang="es-CL"/>
          </a:p>
        </p:txBody>
      </p:sp>
    </p:spTree>
    <p:extLst>
      <p:ext uri="{BB962C8B-B14F-4D97-AF65-F5344CB8AC3E}">
        <p14:creationId xmlns:p14="http://schemas.microsoft.com/office/powerpoint/2010/main" val="147407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10B83-DC68-9CB3-26B7-4BF431E64A98}"/>
              </a:ext>
            </a:extLst>
          </p:cNvPr>
          <p:cNvSpPr>
            <a:spLocks noGrp="1"/>
          </p:cNvSpPr>
          <p:nvPr>
            <p:ph type="title" hasCustomPrompt="1"/>
          </p:nvPr>
        </p:nvSpPr>
        <p:spPr>
          <a:xfrm>
            <a:off x="838200" y="2339259"/>
            <a:ext cx="10515600" cy="837710"/>
          </a:xfrm>
        </p:spPr>
        <p:txBody>
          <a:bodyPr>
            <a:normAutofit/>
          </a:bodyPr>
          <a:lstStyle>
            <a:lvl1pPr algn="ctr">
              <a:defRPr sz="4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TÍTULO DE PRESENTACIÓN</a:t>
            </a:r>
            <a:endParaRPr lang="es-CL" dirty="0"/>
          </a:p>
        </p:txBody>
      </p:sp>
      <p:sp>
        <p:nvSpPr>
          <p:cNvPr id="14" name="Marcador de texto 13">
            <a:extLst>
              <a:ext uri="{FF2B5EF4-FFF2-40B4-BE49-F238E27FC236}">
                <a16:creationId xmlns:a16="http://schemas.microsoft.com/office/drawing/2014/main" id="{4EF85A1B-74A0-E128-CE32-50B638FB7137}"/>
              </a:ext>
            </a:extLst>
          </p:cNvPr>
          <p:cNvSpPr>
            <a:spLocks noGrp="1"/>
          </p:cNvSpPr>
          <p:nvPr>
            <p:ph type="body" sz="quarter" idx="11" hasCustomPrompt="1"/>
          </p:nvPr>
        </p:nvSpPr>
        <p:spPr>
          <a:xfrm>
            <a:off x="2882212" y="3264816"/>
            <a:ext cx="6427574" cy="346738"/>
          </a:xfrm>
        </p:spPr>
        <p:txBody>
          <a:bodyPr>
            <a:noAutofit/>
          </a:bodyPr>
          <a:lstStyle>
            <a:lvl1pPr marL="0" indent="0" algn="ctr">
              <a:buNone/>
              <a:defRPr sz="2800">
                <a:solidFill>
                  <a:schemeClr val="bg1"/>
                </a:solidFill>
              </a:defRPr>
            </a:lvl1pPr>
          </a:lstStyle>
          <a:p>
            <a:pPr lvl="0"/>
            <a:r>
              <a:rPr lang="es-MX" dirty="0"/>
              <a:t>Bajada lorem ipsum dolor sit amet</a:t>
            </a:r>
            <a:endParaRPr lang="es-CL" dirty="0"/>
          </a:p>
        </p:txBody>
      </p:sp>
      <p:sp>
        <p:nvSpPr>
          <p:cNvPr id="8" name="Marcador de texto 7">
            <a:extLst>
              <a:ext uri="{FF2B5EF4-FFF2-40B4-BE49-F238E27FC236}">
                <a16:creationId xmlns:a16="http://schemas.microsoft.com/office/drawing/2014/main" id="{D3EAE4C3-C21C-0F74-3775-DD3486554FC2}"/>
              </a:ext>
            </a:extLst>
          </p:cNvPr>
          <p:cNvSpPr>
            <a:spLocks noGrp="1"/>
          </p:cNvSpPr>
          <p:nvPr>
            <p:ph type="body" sz="quarter" idx="12" hasCustomPrompt="1"/>
          </p:nvPr>
        </p:nvSpPr>
        <p:spPr>
          <a:xfrm>
            <a:off x="4101379" y="1989474"/>
            <a:ext cx="3989238" cy="261938"/>
          </a:xfrm>
        </p:spPr>
        <p:txBody>
          <a:bodyPr/>
          <a:lstStyle>
            <a:lvl1pPr marL="0" indent="0" algn="ctr">
              <a:buNone/>
              <a:defRPr sz="1600"/>
            </a:lvl1pPr>
          </a:lstStyle>
          <a:p>
            <a:pPr lvl="0"/>
            <a:r>
              <a:rPr lang="es-MX" dirty="0"/>
              <a:t>Epígrafe</a:t>
            </a:r>
            <a:endParaRPr lang="es-CL" dirty="0"/>
          </a:p>
        </p:txBody>
      </p:sp>
    </p:spTree>
    <p:extLst>
      <p:ext uri="{BB962C8B-B14F-4D97-AF65-F5344CB8AC3E}">
        <p14:creationId xmlns:p14="http://schemas.microsoft.com/office/powerpoint/2010/main" val="13714196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ortadi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10B83-DC68-9CB3-26B7-4BF431E64A98}"/>
              </a:ext>
            </a:extLst>
          </p:cNvPr>
          <p:cNvSpPr>
            <a:spLocks noGrp="1"/>
          </p:cNvSpPr>
          <p:nvPr>
            <p:ph type="title" hasCustomPrompt="1"/>
          </p:nvPr>
        </p:nvSpPr>
        <p:spPr>
          <a:xfrm>
            <a:off x="838200" y="2279843"/>
            <a:ext cx="10515600" cy="837710"/>
          </a:xfrm>
        </p:spPr>
        <p:txBody>
          <a:bodyPr>
            <a:normAutofit/>
          </a:bodyPr>
          <a:lstStyle>
            <a:lvl1pPr algn="ctr">
              <a:defRPr sz="4600" b="1" i="0">
                <a:solidFill>
                  <a:srgbClr val="0B4581"/>
                </a:solidFill>
                <a:latin typeface="Verdana" panose="020B0604030504040204" pitchFamily="34" charset="0"/>
                <a:ea typeface="Verdana" panose="020B0604030504040204" pitchFamily="34" charset="0"/>
                <a:cs typeface="Verdana" panose="020B0604030504040204" pitchFamily="34" charset="0"/>
              </a:defRPr>
            </a:lvl1pPr>
          </a:lstStyle>
          <a:p>
            <a:r>
              <a:rPr lang="es-MX" dirty="0"/>
              <a:t>Título de lámina</a:t>
            </a:r>
            <a:endParaRPr lang="es-CL" dirty="0"/>
          </a:p>
        </p:txBody>
      </p:sp>
      <p:sp>
        <p:nvSpPr>
          <p:cNvPr id="14" name="Marcador de texto 13">
            <a:extLst>
              <a:ext uri="{FF2B5EF4-FFF2-40B4-BE49-F238E27FC236}">
                <a16:creationId xmlns:a16="http://schemas.microsoft.com/office/drawing/2014/main" id="{4EF85A1B-74A0-E128-CE32-50B638FB7137}"/>
              </a:ext>
            </a:extLst>
          </p:cNvPr>
          <p:cNvSpPr>
            <a:spLocks noGrp="1"/>
          </p:cNvSpPr>
          <p:nvPr>
            <p:ph type="body" sz="quarter" idx="11" hasCustomPrompt="1"/>
          </p:nvPr>
        </p:nvSpPr>
        <p:spPr>
          <a:xfrm>
            <a:off x="4201159" y="3264816"/>
            <a:ext cx="3789682" cy="346738"/>
          </a:xfrm>
        </p:spPr>
        <p:txBody>
          <a:bodyPr>
            <a:normAutofit/>
          </a:bodyPr>
          <a:lstStyle>
            <a:lvl1pPr marL="0" indent="0" algn="ctr">
              <a:buNone/>
              <a:defRPr sz="2000">
                <a:solidFill>
                  <a:srgbClr val="0B4581"/>
                </a:solidFill>
              </a:defRPr>
            </a:lvl1pPr>
          </a:lstStyle>
          <a:p>
            <a:pPr lvl="0"/>
            <a:r>
              <a:rPr lang="es-MX" dirty="0"/>
              <a:t>Bajada de lámina</a:t>
            </a:r>
            <a:endParaRPr lang="es-CL" dirty="0"/>
          </a:p>
        </p:txBody>
      </p:sp>
    </p:spTree>
    <p:extLst>
      <p:ext uri="{BB962C8B-B14F-4D97-AF65-F5344CB8AC3E}">
        <p14:creationId xmlns:p14="http://schemas.microsoft.com/office/powerpoint/2010/main" val="325064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Lámina interior_op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1A2E76-457B-7287-B7E9-E9E0C0329FCC}"/>
              </a:ext>
            </a:extLst>
          </p:cNvPr>
          <p:cNvSpPr>
            <a:spLocks noGrp="1"/>
          </p:cNvSpPr>
          <p:nvPr>
            <p:ph type="body" idx="1" hasCustomPrompt="1"/>
          </p:nvPr>
        </p:nvSpPr>
        <p:spPr>
          <a:xfrm>
            <a:off x="831850" y="623078"/>
            <a:ext cx="10515600" cy="518388"/>
          </a:xfrm>
        </p:spPr>
        <p:txBody>
          <a:bodyPr>
            <a:normAutofit/>
          </a:bodyPr>
          <a:lstStyle>
            <a:lvl1pPr marL="0" indent="0">
              <a:buNone/>
              <a:defRPr sz="4000" b="1" i="0">
                <a:solidFill>
                  <a:srgbClr val="0B458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Título de lámina</a:t>
            </a:r>
          </a:p>
        </p:txBody>
      </p:sp>
      <p:sp>
        <p:nvSpPr>
          <p:cNvPr id="13" name="Marcador de texto 12">
            <a:extLst>
              <a:ext uri="{FF2B5EF4-FFF2-40B4-BE49-F238E27FC236}">
                <a16:creationId xmlns:a16="http://schemas.microsoft.com/office/drawing/2014/main" id="{98520361-BD56-4E8E-9CB5-6FC8EDEDDB91}"/>
              </a:ext>
            </a:extLst>
          </p:cNvPr>
          <p:cNvSpPr>
            <a:spLocks noGrp="1"/>
          </p:cNvSpPr>
          <p:nvPr>
            <p:ph type="body" sz="quarter" idx="16" hasCustomPrompt="1"/>
          </p:nvPr>
        </p:nvSpPr>
        <p:spPr>
          <a:xfrm>
            <a:off x="3821113" y="1991656"/>
            <a:ext cx="7569200" cy="3584575"/>
          </a:xfrm>
        </p:spPr>
        <p:txBody>
          <a:bodyPr/>
          <a:lstStyle>
            <a:lvl1pPr marL="0" indent="0">
              <a:buNone/>
              <a:defRPr sz="2000">
                <a:solidFill>
                  <a:srgbClr val="0C4581"/>
                </a:solidFill>
              </a:defRPr>
            </a:lvl1pPr>
          </a:lstStyle>
          <a:p>
            <a:pPr lvl="0"/>
            <a:r>
              <a:rPr lang="es-MX" dirty="0"/>
              <a:t>Texto de lámina. Lorem ipsum dolor sit amet.</a:t>
            </a:r>
            <a:endParaRPr lang="es-CL" dirty="0"/>
          </a:p>
        </p:txBody>
      </p:sp>
    </p:spTree>
    <p:extLst>
      <p:ext uri="{BB962C8B-B14F-4D97-AF65-F5344CB8AC3E}">
        <p14:creationId xmlns:p14="http://schemas.microsoft.com/office/powerpoint/2010/main" val="7594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Lámina interior_o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1A2E76-457B-7287-B7E9-E9E0C0329FCC}"/>
              </a:ext>
            </a:extLst>
          </p:cNvPr>
          <p:cNvSpPr>
            <a:spLocks noGrp="1"/>
          </p:cNvSpPr>
          <p:nvPr>
            <p:ph type="body" idx="1" hasCustomPrompt="1"/>
          </p:nvPr>
        </p:nvSpPr>
        <p:spPr>
          <a:xfrm>
            <a:off x="831850" y="623078"/>
            <a:ext cx="10515600" cy="518388"/>
          </a:xfrm>
        </p:spPr>
        <p:txBody>
          <a:bodyPr>
            <a:normAutofit/>
          </a:bodyPr>
          <a:lstStyle>
            <a:lvl1pPr marL="0" indent="0">
              <a:buNone/>
              <a:defRPr sz="4000" b="1" i="0">
                <a:solidFill>
                  <a:srgbClr val="0B458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Título de lámina</a:t>
            </a:r>
          </a:p>
        </p:txBody>
      </p:sp>
      <p:sp>
        <p:nvSpPr>
          <p:cNvPr id="13" name="Marcador de texto 12">
            <a:extLst>
              <a:ext uri="{FF2B5EF4-FFF2-40B4-BE49-F238E27FC236}">
                <a16:creationId xmlns:a16="http://schemas.microsoft.com/office/drawing/2014/main" id="{98520361-BD56-4E8E-9CB5-6FC8EDEDDB91}"/>
              </a:ext>
            </a:extLst>
          </p:cNvPr>
          <p:cNvSpPr>
            <a:spLocks noGrp="1"/>
          </p:cNvSpPr>
          <p:nvPr>
            <p:ph type="body" sz="quarter" idx="16" hasCustomPrompt="1"/>
          </p:nvPr>
        </p:nvSpPr>
        <p:spPr>
          <a:xfrm>
            <a:off x="3821113" y="1991656"/>
            <a:ext cx="7569200" cy="3584575"/>
          </a:xfrm>
        </p:spPr>
        <p:txBody>
          <a:bodyPr/>
          <a:lstStyle>
            <a:lvl1pPr marL="0" indent="0">
              <a:buNone/>
              <a:defRPr sz="2000">
                <a:solidFill>
                  <a:srgbClr val="0C4581"/>
                </a:solidFill>
              </a:defRPr>
            </a:lvl1pPr>
          </a:lstStyle>
          <a:p>
            <a:pPr lvl="0"/>
            <a:r>
              <a:rPr lang="es-MX" dirty="0"/>
              <a:t>Texto de lámina. Lorem ipsum dolor sit amet.</a:t>
            </a:r>
            <a:endParaRPr lang="es-CL" dirty="0"/>
          </a:p>
        </p:txBody>
      </p:sp>
    </p:spTree>
    <p:extLst>
      <p:ext uri="{BB962C8B-B14F-4D97-AF65-F5344CB8AC3E}">
        <p14:creationId xmlns:p14="http://schemas.microsoft.com/office/powerpoint/2010/main" val="324552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79EC74-3BED-0EC0-A81D-ABF62D8EA302}"/>
              </a:ext>
            </a:extLst>
          </p:cNvPr>
          <p:cNvSpPr>
            <a:spLocks noGrp="1"/>
          </p:cNvSpPr>
          <p:nvPr>
            <p:ph sz="half" idx="1"/>
          </p:nvPr>
        </p:nvSpPr>
        <p:spPr>
          <a:xfrm>
            <a:off x="838200" y="1485090"/>
            <a:ext cx="5181600" cy="4351338"/>
          </a:xfrm>
        </p:spPr>
        <p:txBody>
          <a:bodyPr/>
          <a:lstStyle/>
          <a:p>
            <a:pPr lvl="0"/>
            <a:endParaRPr lang="es-CL" dirty="0"/>
          </a:p>
        </p:txBody>
      </p:sp>
      <p:sp>
        <p:nvSpPr>
          <p:cNvPr id="11" name="Marcador de texto 9">
            <a:extLst>
              <a:ext uri="{FF2B5EF4-FFF2-40B4-BE49-F238E27FC236}">
                <a16:creationId xmlns:a16="http://schemas.microsoft.com/office/drawing/2014/main" id="{FFDD4098-A489-3EDD-9C9D-BD18C956122D}"/>
              </a:ext>
            </a:extLst>
          </p:cNvPr>
          <p:cNvSpPr>
            <a:spLocks noGrp="1"/>
          </p:cNvSpPr>
          <p:nvPr>
            <p:ph type="body" sz="quarter" idx="11"/>
          </p:nvPr>
        </p:nvSpPr>
        <p:spPr>
          <a:xfrm>
            <a:off x="6172200" y="1484313"/>
            <a:ext cx="5181600" cy="4351337"/>
          </a:xfrm>
        </p:spPr>
        <p:txBody>
          <a:bodyPr/>
          <a:lstStyle>
            <a:lvl1pPr>
              <a:defRPr sz="2400">
                <a:solidFill>
                  <a:srgbClr val="0C4581"/>
                </a:solidFill>
              </a:defRPr>
            </a:lvl1pPr>
            <a:lvl2pPr>
              <a:defRPr sz="2000">
                <a:solidFill>
                  <a:srgbClr val="0C4581"/>
                </a:solidFill>
              </a:defRPr>
            </a:lvl2pPr>
            <a:lvl3pPr>
              <a:defRPr sz="1800">
                <a:solidFill>
                  <a:srgbClr val="0C4581"/>
                </a:solidFill>
              </a:defRPr>
            </a:lvl3pPr>
            <a:lvl4pPr>
              <a:defRPr sz="1600">
                <a:solidFill>
                  <a:srgbClr val="0C4581"/>
                </a:solidFill>
              </a:defRPr>
            </a:lvl4pPr>
            <a:lvl5pPr>
              <a:defRPr sz="1600">
                <a:solidFill>
                  <a:srgbClr val="0C4581"/>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12" name="Marcador de texto 2">
            <a:extLst>
              <a:ext uri="{FF2B5EF4-FFF2-40B4-BE49-F238E27FC236}">
                <a16:creationId xmlns:a16="http://schemas.microsoft.com/office/drawing/2014/main" id="{D3881AA8-46B6-8B1C-2BFD-E829BBDBE929}"/>
              </a:ext>
            </a:extLst>
          </p:cNvPr>
          <p:cNvSpPr>
            <a:spLocks noGrp="1"/>
          </p:cNvSpPr>
          <p:nvPr>
            <p:ph type="body" idx="12" hasCustomPrompt="1"/>
          </p:nvPr>
        </p:nvSpPr>
        <p:spPr>
          <a:xfrm>
            <a:off x="831850" y="623078"/>
            <a:ext cx="10515600" cy="518388"/>
          </a:xfrm>
        </p:spPr>
        <p:txBody>
          <a:bodyPr>
            <a:normAutofit/>
          </a:bodyPr>
          <a:lstStyle>
            <a:lvl1pPr marL="0" indent="0">
              <a:buNone/>
              <a:defRPr sz="4000" b="1" i="0">
                <a:solidFill>
                  <a:srgbClr val="0B458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Título de lámina</a:t>
            </a:r>
          </a:p>
        </p:txBody>
      </p:sp>
    </p:spTree>
    <p:extLst>
      <p:ext uri="{BB962C8B-B14F-4D97-AF65-F5344CB8AC3E}">
        <p14:creationId xmlns:p14="http://schemas.microsoft.com/office/powerpoint/2010/main" val="17841653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072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7F2359B-04E4-01ED-689A-93A1663A0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dirty="0"/>
              <a:t>Haz clic para modificar el estilo de título del patrón</a:t>
            </a:r>
            <a:endParaRPr lang="es-CL" dirty="0"/>
          </a:p>
        </p:txBody>
      </p:sp>
      <p:sp>
        <p:nvSpPr>
          <p:cNvPr id="3" name="Marcador de texto 2">
            <a:extLst>
              <a:ext uri="{FF2B5EF4-FFF2-40B4-BE49-F238E27FC236}">
                <a16:creationId xmlns:a16="http://schemas.microsoft.com/office/drawing/2014/main" id="{5D5BCEEC-C96B-0DC0-4290-32F18394F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fecha 3">
            <a:extLst>
              <a:ext uri="{FF2B5EF4-FFF2-40B4-BE49-F238E27FC236}">
                <a16:creationId xmlns:a16="http://schemas.microsoft.com/office/drawing/2014/main" id="{D5E2851F-2CF1-6901-1409-D84ED8AA5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5C7F5-E518-4449-946A-19B136B5AE60}" type="datetimeFigureOut">
              <a:rPr lang="es-CL" smtClean="0"/>
              <a:t>06-09-2024</a:t>
            </a:fld>
            <a:endParaRPr lang="es-CL"/>
          </a:p>
        </p:txBody>
      </p:sp>
      <p:sp>
        <p:nvSpPr>
          <p:cNvPr id="5" name="Marcador de pie de página 4">
            <a:extLst>
              <a:ext uri="{FF2B5EF4-FFF2-40B4-BE49-F238E27FC236}">
                <a16:creationId xmlns:a16="http://schemas.microsoft.com/office/drawing/2014/main" id="{472B1A28-07FD-79E1-FE0A-90EE1D5E2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FDA1963-E09C-389D-ABAF-717B8D7A1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097A0-6419-AF42-932A-B78F8253A792}" type="slidenum">
              <a:rPr lang="es-CL" smtClean="0"/>
              <a:t>‹Nº›</a:t>
            </a:fld>
            <a:endParaRPr lang="es-CL"/>
          </a:p>
        </p:txBody>
      </p:sp>
    </p:spTree>
    <p:extLst>
      <p:ext uri="{BB962C8B-B14F-4D97-AF65-F5344CB8AC3E}">
        <p14:creationId xmlns:p14="http://schemas.microsoft.com/office/powerpoint/2010/main" val="1530940288"/>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62" r:id="rId4"/>
    <p:sldLayoutId id="2147483652" r:id="rId5"/>
    <p:sldLayoutId id="2147483663" r:id="rId6"/>
  </p:sldLayoutIdLst>
  <p:txStyles>
    <p:titleStyle>
      <a:lvl1pPr algn="l" defTabSz="914400"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gL6EPtGwOR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F192F-BA96-5ED3-CCE0-0FAC920CF7FE}"/>
              </a:ext>
            </a:extLst>
          </p:cNvPr>
          <p:cNvSpPr>
            <a:spLocks noGrp="1"/>
          </p:cNvSpPr>
          <p:nvPr>
            <p:ph type="title"/>
          </p:nvPr>
        </p:nvSpPr>
        <p:spPr>
          <a:xfrm>
            <a:off x="951579" y="577872"/>
            <a:ext cx="10515600" cy="837710"/>
          </a:xfrm>
        </p:spPr>
        <p:txBody>
          <a:bodyPr>
            <a:normAutofit fontScale="90000"/>
          </a:bodyPr>
          <a:lstStyle/>
          <a:p>
            <a:r>
              <a:rPr lang="es-CL" dirty="0">
                <a:latin typeface="+mn-lt"/>
              </a:rPr>
              <a:t>Sesión Comité Regional de Cambio Climático</a:t>
            </a:r>
            <a:br>
              <a:rPr lang="es-CL" dirty="0">
                <a:latin typeface="+mn-lt"/>
              </a:rPr>
            </a:br>
            <a:r>
              <a:rPr lang="es-CL" dirty="0">
                <a:latin typeface="+mn-lt"/>
              </a:rPr>
              <a:t>Región de Arica y Parinacota</a:t>
            </a:r>
          </a:p>
        </p:txBody>
      </p:sp>
      <p:pic>
        <p:nvPicPr>
          <p:cNvPr id="5" name="Imagen 4">
            <a:extLst>
              <a:ext uri="{FF2B5EF4-FFF2-40B4-BE49-F238E27FC236}">
                <a16:creationId xmlns:a16="http://schemas.microsoft.com/office/drawing/2014/main" id="{5FECFD46-8FF9-FB03-0EAB-A60A6C6D38CC}"/>
              </a:ext>
            </a:extLst>
          </p:cNvPr>
          <p:cNvPicPr>
            <a:picLocks noChangeAspect="1"/>
          </p:cNvPicPr>
          <p:nvPr/>
        </p:nvPicPr>
        <p:blipFill>
          <a:blip r:embed="rId2"/>
          <a:srcRect/>
          <a:stretch/>
        </p:blipFill>
        <p:spPr>
          <a:xfrm>
            <a:off x="344549" y="4563418"/>
            <a:ext cx="1430851" cy="1297855"/>
          </a:xfrm>
          <a:prstGeom prst="rect">
            <a:avLst/>
          </a:prstGeom>
        </p:spPr>
      </p:pic>
      <p:sp>
        <p:nvSpPr>
          <p:cNvPr id="8" name="Marcador de texto 7">
            <a:extLst>
              <a:ext uri="{FF2B5EF4-FFF2-40B4-BE49-F238E27FC236}">
                <a16:creationId xmlns:a16="http://schemas.microsoft.com/office/drawing/2014/main" id="{BDCD10AF-AE17-E462-B30D-960706EC3C75}"/>
              </a:ext>
            </a:extLst>
          </p:cNvPr>
          <p:cNvSpPr>
            <a:spLocks noGrp="1"/>
          </p:cNvSpPr>
          <p:nvPr>
            <p:ph type="body" sz="quarter" idx="11"/>
          </p:nvPr>
        </p:nvSpPr>
        <p:spPr>
          <a:xfrm>
            <a:off x="-1006140" y="5861273"/>
            <a:ext cx="4475191" cy="487032"/>
          </a:xfrm>
        </p:spPr>
        <p:txBody>
          <a:bodyPr/>
          <a:lstStyle/>
          <a:p>
            <a:r>
              <a:rPr lang="es-MX" sz="1200" dirty="0"/>
              <a:t>02 de septiembre 2024</a:t>
            </a:r>
          </a:p>
        </p:txBody>
      </p:sp>
      <p:pic>
        <p:nvPicPr>
          <p:cNvPr id="4" name="Imagen 3">
            <a:extLst>
              <a:ext uri="{FF2B5EF4-FFF2-40B4-BE49-F238E27FC236}">
                <a16:creationId xmlns:a16="http://schemas.microsoft.com/office/drawing/2014/main" id="{7427CB58-CAC0-274D-1D35-10DF7BFBF7B1}"/>
              </a:ext>
            </a:extLst>
          </p:cNvPr>
          <p:cNvPicPr>
            <a:picLocks noChangeAspect="1"/>
          </p:cNvPicPr>
          <p:nvPr/>
        </p:nvPicPr>
        <p:blipFill>
          <a:blip r:embed="rId3"/>
          <a:stretch>
            <a:fillRect/>
          </a:stretch>
        </p:blipFill>
        <p:spPr>
          <a:xfrm>
            <a:off x="4104211" y="1511116"/>
            <a:ext cx="4475191" cy="4475191"/>
          </a:xfrm>
          <a:prstGeom prst="rect">
            <a:avLst/>
          </a:prstGeom>
        </p:spPr>
      </p:pic>
    </p:spTree>
    <p:extLst>
      <p:ext uri="{BB962C8B-B14F-4D97-AF65-F5344CB8AC3E}">
        <p14:creationId xmlns:p14="http://schemas.microsoft.com/office/powerpoint/2010/main" val="827206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D01C6-D900-205D-0167-E29199ABF6A9}"/>
              </a:ext>
            </a:extLst>
          </p:cNvPr>
          <p:cNvSpPr>
            <a:spLocks noGrp="1"/>
          </p:cNvSpPr>
          <p:nvPr>
            <p:ph type="title"/>
          </p:nvPr>
        </p:nvSpPr>
        <p:spPr>
          <a:xfrm>
            <a:off x="838200" y="643549"/>
            <a:ext cx="10515600" cy="837710"/>
          </a:xfrm>
        </p:spPr>
        <p:txBody>
          <a:bodyPr>
            <a:normAutofit fontScale="90000"/>
          </a:bodyPr>
          <a:lstStyle/>
          <a:p>
            <a:r>
              <a:rPr lang="es-MX" dirty="0"/>
              <a:t>Descripción regional</a:t>
            </a:r>
            <a:br>
              <a:rPr lang="es-MX" dirty="0"/>
            </a:br>
            <a:endParaRPr lang="es-MX" dirty="0"/>
          </a:p>
        </p:txBody>
      </p:sp>
      <p:sp>
        <p:nvSpPr>
          <p:cNvPr id="3" name="Marcador de texto 2">
            <a:extLst>
              <a:ext uri="{FF2B5EF4-FFF2-40B4-BE49-F238E27FC236}">
                <a16:creationId xmlns:a16="http://schemas.microsoft.com/office/drawing/2014/main" id="{ECBDC973-5928-DF1E-EB8F-96A8AF2859FC}"/>
              </a:ext>
            </a:extLst>
          </p:cNvPr>
          <p:cNvSpPr>
            <a:spLocks noGrp="1"/>
          </p:cNvSpPr>
          <p:nvPr>
            <p:ph type="body" sz="quarter" idx="11"/>
          </p:nvPr>
        </p:nvSpPr>
        <p:spPr>
          <a:xfrm>
            <a:off x="302926" y="1481259"/>
            <a:ext cx="6194125" cy="3135984"/>
          </a:xfrm>
        </p:spPr>
        <p:txBody>
          <a:bodyPr>
            <a:normAutofit fontScale="92500" lnSpcReduction="20000"/>
          </a:bodyPr>
          <a:lstStyle/>
          <a:p>
            <a:pPr marL="342900" indent="-342900" algn="l">
              <a:buFontTx/>
              <a:buChar char="-"/>
            </a:pPr>
            <a:r>
              <a:rPr lang="es-MX" sz="2200" dirty="0"/>
              <a:t>Demografía</a:t>
            </a:r>
          </a:p>
          <a:p>
            <a:pPr marL="342900" indent="-342900" algn="l">
              <a:buFontTx/>
              <a:buChar char="-"/>
            </a:pPr>
            <a:r>
              <a:rPr lang="es-MX" sz="2200" dirty="0"/>
              <a:t>Geografía</a:t>
            </a:r>
          </a:p>
          <a:p>
            <a:pPr marL="342900" indent="-342900" algn="l">
              <a:buFontTx/>
              <a:buChar char="-"/>
            </a:pPr>
            <a:r>
              <a:rPr lang="es-MX" sz="2200" dirty="0"/>
              <a:t>Pueblos originarios</a:t>
            </a:r>
          </a:p>
          <a:p>
            <a:pPr marL="342900" indent="-342900" algn="l">
              <a:buFontTx/>
              <a:buChar char="-"/>
            </a:pPr>
            <a:r>
              <a:rPr lang="es-MX" sz="2200" dirty="0"/>
              <a:t>Educación</a:t>
            </a:r>
          </a:p>
          <a:p>
            <a:pPr marL="342900" indent="-342900" algn="l">
              <a:buFontTx/>
              <a:buChar char="-"/>
            </a:pPr>
            <a:r>
              <a:rPr lang="es-MX" sz="2200" dirty="0"/>
              <a:t>Socioeconómico</a:t>
            </a:r>
          </a:p>
          <a:p>
            <a:pPr marL="342900" indent="-342900" algn="l">
              <a:buFontTx/>
              <a:buChar char="-"/>
            </a:pPr>
            <a:r>
              <a:rPr lang="es-MX" sz="2200" dirty="0"/>
              <a:t>Viviendas</a:t>
            </a:r>
          </a:p>
          <a:p>
            <a:pPr marL="342900" indent="-342900" algn="l">
              <a:buFontTx/>
              <a:buChar char="-"/>
            </a:pPr>
            <a:r>
              <a:rPr lang="es-MX" sz="2200" dirty="0"/>
              <a:t>Vulnerabilidad social</a:t>
            </a:r>
          </a:p>
          <a:p>
            <a:pPr marL="342900" indent="-342900" algn="l">
              <a:buFontTx/>
              <a:buChar char="-"/>
            </a:pPr>
            <a:r>
              <a:rPr lang="es-MX" sz="2200" dirty="0"/>
              <a:t>Migración</a:t>
            </a:r>
          </a:p>
          <a:p>
            <a:pPr marL="342900" indent="-342900" algn="l">
              <a:buFontTx/>
              <a:buChar char="-"/>
            </a:pPr>
            <a:r>
              <a:rPr lang="es-MX" sz="2200" dirty="0"/>
              <a:t>PIB</a:t>
            </a:r>
          </a:p>
          <a:p>
            <a:pPr marL="342900" indent="-342900">
              <a:buFontTx/>
              <a:buChar char="-"/>
            </a:pPr>
            <a:endParaRPr lang="es-MX" dirty="0"/>
          </a:p>
          <a:p>
            <a:pPr marL="342900" indent="-342900">
              <a:buFontTx/>
              <a:buChar char="-"/>
            </a:pPr>
            <a:endParaRPr lang="es-MX" dirty="0"/>
          </a:p>
        </p:txBody>
      </p:sp>
      <p:sp>
        <p:nvSpPr>
          <p:cNvPr id="4" name="Marcador de texto 2">
            <a:extLst>
              <a:ext uri="{FF2B5EF4-FFF2-40B4-BE49-F238E27FC236}">
                <a16:creationId xmlns:a16="http://schemas.microsoft.com/office/drawing/2014/main" id="{BCB1D841-51FF-1E83-4F84-89D22F113520}"/>
              </a:ext>
            </a:extLst>
          </p:cNvPr>
          <p:cNvSpPr txBox="1">
            <a:spLocks/>
          </p:cNvSpPr>
          <p:nvPr/>
        </p:nvSpPr>
        <p:spPr>
          <a:xfrm>
            <a:off x="4588544" y="1465341"/>
            <a:ext cx="6194125" cy="31359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rgbClr val="0B458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Tx/>
              <a:buChar char="-"/>
            </a:pPr>
            <a:r>
              <a:rPr lang="es-MX" dirty="0"/>
              <a:t>Tendencias Climáticas</a:t>
            </a:r>
          </a:p>
          <a:p>
            <a:pPr marL="342900" indent="-342900" algn="just">
              <a:buFontTx/>
              <a:buChar char="-"/>
            </a:pPr>
            <a:r>
              <a:rPr lang="es-MX" dirty="0"/>
              <a:t>Clima y zonas climáticas</a:t>
            </a:r>
          </a:p>
          <a:p>
            <a:pPr marL="342900" indent="-342900" algn="just">
              <a:buFontTx/>
              <a:buChar char="-"/>
            </a:pPr>
            <a:endParaRPr lang="es-MX" dirty="0"/>
          </a:p>
          <a:p>
            <a:pPr marL="342900" indent="-342900">
              <a:buFontTx/>
              <a:buChar char="-"/>
            </a:pPr>
            <a:endParaRPr lang="es-MX" dirty="0"/>
          </a:p>
        </p:txBody>
      </p:sp>
      <p:graphicFrame>
        <p:nvGraphicFramePr>
          <p:cNvPr id="6" name="Tabla 5">
            <a:extLst>
              <a:ext uri="{FF2B5EF4-FFF2-40B4-BE49-F238E27FC236}">
                <a16:creationId xmlns:a16="http://schemas.microsoft.com/office/drawing/2014/main" id="{D8E6B103-2ED2-08DC-FCA6-F5334956F590}"/>
              </a:ext>
            </a:extLst>
          </p:cNvPr>
          <p:cNvGraphicFramePr>
            <a:graphicFrameLocks noGrp="1"/>
          </p:cNvGraphicFramePr>
          <p:nvPr>
            <p:extLst>
              <p:ext uri="{D42A27DB-BD31-4B8C-83A1-F6EECF244321}">
                <p14:modId xmlns:p14="http://schemas.microsoft.com/office/powerpoint/2010/main" val="804452653"/>
              </p:ext>
            </p:extLst>
          </p:nvPr>
        </p:nvGraphicFramePr>
        <p:xfrm>
          <a:off x="3826042" y="2514115"/>
          <a:ext cx="7820526" cy="4157091"/>
        </p:xfrm>
        <a:graphic>
          <a:graphicData uri="http://schemas.openxmlformats.org/drawingml/2006/table">
            <a:tbl>
              <a:tblPr/>
              <a:tblGrid>
                <a:gridCol w="686954">
                  <a:extLst>
                    <a:ext uri="{9D8B030D-6E8A-4147-A177-3AD203B41FA5}">
                      <a16:colId xmlns:a16="http://schemas.microsoft.com/office/drawing/2014/main" val="1867568567"/>
                    </a:ext>
                  </a:extLst>
                </a:gridCol>
                <a:gridCol w="2973324">
                  <a:extLst>
                    <a:ext uri="{9D8B030D-6E8A-4147-A177-3AD203B41FA5}">
                      <a16:colId xmlns:a16="http://schemas.microsoft.com/office/drawing/2014/main" val="1774838981"/>
                    </a:ext>
                  </a:extLst>
                </a:gridCol>
                <a:gridCol w="1040062">
                  <a:extLst>
                    <a:ext uri="{9D8B030D-6E8A-4147-A177-3AD203B41FA5}">
                      <a16:colId xmlns:a16="http://schemas.microsoft.com/office/drawing/2014/main" val="3295509575"/>
                    </a:ext>
                  </a:extLst>
                </a:gridCol>
                <a:gridCol w="1040062">
                  <a:extLst>
                    <a:ext uri="{9D8B030D-6E8A-4147-A177-3AD203B41FA5}">
                      <a16:colId xmlns:a16="http://schemas.microsoft.com/office/drawing/2014/main" val="3090003947"/>
                    </a:ext>
                  </a:extLst>
                </a:gridCol>
                <a:gridCol w="1040062">
                  <a:extLst>
                    <a:ext uri="{9D8B030D-6E8A-4147-A177-3AD203B41FA5}">
                      <a16:colId xmlns:a16="http://schemas.microsoft.com/office/drawing/2014/main" val="3763145968"/>
                    </a:ext>
                  </a:extLst>
                </a:gridCol>
                <a:gridCol w="1040062">
                  <a:extLst>
                    <a:ext uri="{9D8B030D-6E8A-4147-A177-3AD203B41FA5}">
                      <a16:colId xmlns:a16="http://schemas.microsoft.com/office/drawing/2014/main" val="1048251094"/>
                    </a:ext>
                  </a:extLst>
                </a:gridCol>
              </a:tblGrid>
              <a:tr h="339090">
                <a:tc>
                  <a:txBody>
                    <a:bodyPr/>
                    <a:lstStyle/>
                    <a:p>
                      <a:pPr algn="just">
                        <a:lnSpc>
                          <a:spcPct val="120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Posición</a:t>
                      </a:r>
                      <a:endParaRPr lang="es-MX" sz="1400">
                        <a:effectLst/>
                        <a:latin typeface="Open Sans" panose="020B0606030504020204" pitchFamily="34" charset="0"/>
                        <a:ea typeface="Open Sans" panose="020B0606030504020204" pitchFamily="34" charset="0"/>
                      </a:endParaRPr>
                    </a:p>
                    <a:p>
                      <a:pPr algn="just">
                        <a:lnSpc>
                          <a:spcPct val="120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2022</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002060"/>
                    </a:solidFill>
                  </a:tcPr>
                </a:tc>
                <a:tc>
                  <a:txBody>
                    <a:bodyPr/>
                    <a:lstStyle/>
                    <a:p>
                      <a:pPr algn="just">
                        <a:lnSpc>
                          <a:spcPct val="120000"/>
                        </a:lnSpc>
                        <a:spcBef>
                          <a:spcPts val="600"/>
                        </a:spcBef>
                      </a:pPr>
                      <a:r>
                        <a:rPr lang="es-CL" sz="1050" b="1" dirty="0">
                          <a:solidFill>
                            <a:srgbClr val="FFFFFF"/>
                          </a:solidFill>
                          <a:effectLst/>
                          <a:latin typeface="Open Sans" panose="020B0606030504020204" pitchFamily="34" charset="0"/>
                          <a:ea typeface="Open Sans" panose="020B0606030504020204" pitchFamily="34" charset="0"/>
                        </a:rPr>
                        <a:t>Actividad Económica</a:t>
                      </a:r>
                      <a:endParaRPr lang="es-MX" sz="1400" dirty="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D55BA0"/>
                    </a:solidFill>
                  </a:tcPr>
                </a:tc>
                <a:tc>
                  <a:txBody>
                    <a:bodyPr/>
                    <a:lstStyle/>
                    <a:p>
                      <a:pPr algn="just">
                        <a:lnSpc>
                          <a:spcPct val="120000"/>
                        </a:lnSpc>
                        <a:spcBef>
                          <a:spcPts val="600"/>
                        </a:spcBef>
                      </a:pPr>
                      <a:r>
                        <a:rPr lang="es-CL" sz="1050" b="1" dirty="0">
                          <a:solidFill>
                            <a:srgbClr val="FFFFFF"/>
                          </a:solidFill>
                          <a:effectLst/>
                          <a:latin typeface="Open Sans" panose="020B0606030504020204" pitchFamily="34" charset="0"/>
                          <a:ea typeface="Open Sans" panose="020B0606030504020204" pitchFamily="34" charset="0"/>
                        </a:rPr>
                        <a:t>2013 </a:t>
                      </a:r>
                      <a:endParaRPr lang="es-MX" sz="1400" dirty="0">
                        <a:effectLst/>
                        <a:latin typeface="Open Sans" panose="020B0606030504020204" pitchFamily="34" charset="0"/>
                        <a:ea typeface="Open Sans" panose="020B0606030504020204" pitchFamily="34" charset="0"/>
                      </a:endParaRPr>
                    </a:p>
                    <a:p>
                      <a:pPr algn="just">
                        <a:lnSpc>
                          <a:spcPct val="120000"/>
                        </a:lnSpc>
                        <a:spcBef>
                          <a:spcPts val="600"/>
                        </a:spcBef>
                      </a:pPr>
                      <a:r>
                        <a:rPr lang="es-CL" sz="900" dirty="0">
                          <a:solidFill>
                            <a:srgbClr val="FFFFFF"/>
                          </a:solidFill>
                          <a:effectLst/>
                          <a:latin typeface="Open Sans" panose="020B0606030504020204" pitchFamily="34" charset="0"/>
                          <a:ea typeface="Open Sans" panose="020B0606030504020204" pitchFamily="34" charset="0"/>
                        </a:rPr>
                        <a:t>(miles de millones de pesos)</a:t>
                      </a:r>
                      <a:endParaRPr lang="es-MX" sz="1400" dirty="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17B1DC"/>
                    </a:solidFill>
                  </a:tcPr>
                </a:tc>
                <a:tc>
                  <a:txBody>
                    <a:bodyPr/>
                    <a:lstStyle/>
                    <a:p>
                      <a:pPr algn="just">
                        <a:lnSpc>
                          <a:spcPct val="120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2022</a:t>
                      </a:r>
                      <a:endParaRPr lang="es-MX" sz="1400">
                        <a:effectLst/>
                        <a:latin typeface="Open Sans" panose="020B0606030504020204" pitchFamily="34" charset="0"/>
                        <a:ea typeface="Open Sans" panose="020B0606030504020204" pitchFamily="34" charset="0"/>
                      </a:endParaRPr>
                    </a:p>
                    <a:p>
                      <a:pPr algn="just">
                        <a:lnSpc>
                          <a:spcPct val="120000"/>
                        </a:lnSpc>
                        <a:spcBef>
                          <a:spcPts val="600"/>
                        </a:spcBef>
                      </a:pPr>
                      <a:r>
                        <a:rPr lang="es-CL" sz="900">
                          <a:solidFill>
                            <a:srgbClr val="FFFFFF"/>
                          </a:solidFill>
                          <a:effectLst/>
                          <a:latin typeface="Open Sans" panose="020B0606030504020204" pitchFamily="34" charset="0"/>
                          <a:ea typeface="Open Sans" panose="020B0606030504020204" pitchFamily="34" charset="0"/>
                        </a:rPr>
                        <a:t>(miles de millones de pesos)</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17B1DC"/>
                    </a:solidFill>
                  </a:tcPr>
                </a:tc>
                <a:tc>
                  <a:txBody>
                    <a:bodyPr/>
                    <a:lstStyle/>
                    <a:p>
                      <a:pPr algn="just">
                        <a:lnSpc>
                          <a:spcPct val="120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Actividad 2022</a:t>
                      </a:r>
                      <a:endParaRPr lang="es-MX" sz="1400">
                        <a:effectLst/>
                        <a:latin typeface="Open Sans" panose="020B0606030504020204" pitchFamily="34" charset="0"/>
                        <a:ea typeface="Open Sans" panose="020B0606030504020204" pitchFamily="34" charset="0"/>
                      </a:endParaRPr>
                    </a:p>
                    <a:p>
                      <a:pPr algn="just">
                        <a:lnSpc>
                          <a:spcPct val="120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3366CC"/>
                    </a:solidFill>
                  </a:tcPr>
                </a:tc>
                <a:tc>
                  <a:txBody>
                    <a:bodyPr/>
                    <a:lstStyle/>
                    <a:p>
                      <a:pPr algn="just">
                        <a:lnSpc>
                          <a:spcPct val="120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Crecimiento 2013 - 2022</a:t>
                      </a:r>
                      <a:endParaRPr lang="es-MX" sz="1400">
                        <a:effectLst/>
                        <a:latin typeface="Open Sans" panose="020B0606030504020204" pitchFamily="34" charset="0"/>
                        <a:ea typeface="Open Sans" panose="020B0606030504020204" pitchFamily="34" charset="0"/>
                      </a:endParaRPr>
                    </a:p>
                    <a:p>
                      <a:pPr algn="just">
                        <a:lnSpc>
                          <a:spcPct val="120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 (%)</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3366CC"/>
                    </a:solidFill>
                  </a:tcPr>
                </a:tc>
                <a:extLst>
                  <a:ext uri="{0D108BD9-81ED-4DB2-BD59-A6C34878D82A}">
                    <a16:rowId xmlns:a16="http://schemas.microsoft.com/office/drawing/2014/main" val="544696503"/>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Servicios personales (educación y salud, pública y privada y otros servicios)</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163,79</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dirty="0">
                          <a:effectLst/>
                          <a:latin typeface="Open Sans Light" panose="020B0306030504020204" pitchFamily="34" charset="0"/>
                          <a:ea typeface="Open Sans Light" panose="020B0306030504020204" pitchFamily="34" charset="0"/>
                        </a:rPr>
                        <a:t>343,58</a:t>
                      </a:r>
                      <a:endParaRPr lang="es-MX" sz="1400" dirty="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18%</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110%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3180018903"/>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Administración pública</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154,14</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261,92</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13%</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70%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4282521950"/>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3</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Construcción</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62,10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204,17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dirty="0">
                          <a:effectLst/>
                          <a:latin typeface="Open Sans Light" panose="020B0306030504020204" pitchFamily="34" charset="0"/>
                          <a:ea typeface="Open Sans Light" panose="020B0306030504020204" pitchFamily="34" charset="0"/>
                        </a:rPr>
                        <a:t>10%</a:t>
                      </a:r>
                      <a:endParaRPr lang="es-MX" sz="1400" dirty="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229%</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1341194423"/>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4</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Industria manufacturera</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73,31</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202,54</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176%</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4014225753"/>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5</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Servicios financieros y empresariales</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102,98</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dirty="0">
                          <a:effectLst/>
                          <a:latin typeface="Open Sans Light" panose="020B0306030504020204" pitchFamily="34" charset="0"/>
                          <a:ea typeface="Open Sans Light" panose="020B0306030504020204" pitchFamily="34" charset="0"/>
                        </a:rPr>
                        <a:t>186,99</a:t>
                      </a:r>
                      <a:endParaRPr lang="es-MX" sz="1400" dirty="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82%</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1493220488"/>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6</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Servicios de vivienda e inmobiliarios</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80,27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174,99</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9%</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dirty="0">
                          <a:effectLst/>
                          <a:latin typeface="Open Sans Light" panose="020B0306030504020204" pitchFamily="34" charset="0"/>
                          <a:ea typeface="Open Sans Light" panose="020B0306030504020204" pitchFamily="34" charset="0"/>
                        </a:rPr>
                        <a:t>118%</a:t>
                      </a:r>
                      <a:endParaRPr lang="es-MX" sz="1400" dirty="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2167288838"/>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Transporte, información y comunicaciones</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102,98</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131,34</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28%</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3245383199"/>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8</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Comercio</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65,32</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129,44</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98%</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621228697"/>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9</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Minería</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48,30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117,46</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6%</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143%</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2063344692"/>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Restaurantes y hoteles</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57,01</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74,67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4%</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dirty="0">
                          <a:effectLst/>
                          <a:latin typeface="Open Sans Light" panose="020B0306030504020204" pitchFamily="34" charset="0"/>
                          <a:ea typeface="Open Sans Light" panose="020B0306030504020204" pitchFamily="34" charset="0"/>
                        </a:rPr>
                        <a:t>31%</a:t>
                      </a:r>
                      <a:endParaRPr lang="es-MX" sz="1400" dirty="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308707426"/>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11</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Agropecuario-silvícola</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42,27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70,68</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4%</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67%</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503541350"/>
                  </a:ext>
                </a:extLst>
              </a:tr>
              <a:tr h="182880">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12</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Electricidad, gas, agua y gestión de desechos</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16,96</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30,15</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dirty="0">
                          <a:effectLst/>
                          <a:latin typeface="Open Sans Light" panose="020B0306030504020204" pitchFamily="34" charset="0"/>
                          <a:ea typeface="Open Sans Light" panose="020B0306030504020204" pitchFamily="34" charset="0"/>
                        </a:rPr>
                        <a:t>78%</a:t>
                      </a:r>
                      <a:endParaRPr lang="es-MX" sz="1400" dirty="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4161438422"/>
                  </a:ext>
                </a:extLst>
              </a:tr>
              <a:tr h="149169">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13</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Pesca</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26,91</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23,70</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tc>
                  <a:txBody>
                    <a:bodyPr/>
                    <a:lstStyle/>
                    <a:p>
                      <a:pPr algn="just">
                        <a:lnSpc>
                          <a:spcPct val="120000"/>
                        </a:lnSpc>
                        <a:spcBef>
                          <a:spcPts val="600"/>
                        </a:spcBef>
                      </a:pPr>
                      <a:r>
                        <a:rPr lang="es-CL" sz="1050">
                          <a:effectLst/>
                          <a:latin typeface="Open Sans Light" panose="020B0306030504020204" pitchFamily="34" charset="0"/>
                          <a:ea typeface="Open Sans Light" panose="020B0306030504020204" pitchFamily="34" charset="0"/>
                        </a:rPr>
                        <a:t>-12%</a:t>
                      </a:r>
                      <a:endParaRPr lang="es-MX" sz="1400">
                        <a:effectLst/>
                        <a:latin typeface="Open Sans" panose="020B0606030504020204" pitchFamily="34" charset="0"/>
                        <a:ea typeface="Open Sans" panose="020B0606030504020204" pitchFamily="34" charset="0"/>
                      </a:endParaRPr>
                    </a:p>
                  </a:txBody>
                  <a:tcPr marL="27305" marR="27305" marT="27305" marB="27305">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noFill/>
                  </a:tcPr>
                </a:tc>
                <a:extLst>
                  <a:ext uri="{0D108BD9-81ED-4DB2-BD59-A6C34878D82A}">
                    <a16:rowId xmlns:a16="http://schemas.microsoft.com/office/drawing/2014/main" val="2075430772"/>
                  </a:ext>
                </a:extLst>
              </a:tr>
              <a:tr h="182880">
                <a:tc gridSpan="2">
                  <a:txBody>
                    <a:bodyPr/>
                    <a:lstStyle/>
                    <a:p>
                      <a:pPr algn="just">
                        <a:lnSpc>
                          <a:spcPct val="120000"/>
                        </a:lnSpc>
                        <a:spcBef>
                          <a:spcPts val="600"/>
                        </a:spcBef>
                      </a:pPr>
                      <a:r>
                        <a:rPr lang="es-CL" sz="1050" b="1">
                          <a:solidFill>
                            <a:srgbClr val="000000"/>
                          </a:solidFill>
                          <a:effectLst/>
                          <a:latin typeface="Open Sans" panose="020B0606030504020204" pitchFamily="34" charset="0"/>
                          <a:ea typeface="Open Sans" panose="020B0606030504020204" pitchFamily="34" charset="0"/>
                        </a:rPr>
                        <a:t> Producto interno bruto</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CFE2F3"/>
                    </a:solidFill>
                  </a:tcPr>
                </a:tc>
                <a:tc hMerge="1">
                  <a:txBody>
                    <a:bodyPr/>
                    <a:lstStyle/>
                    <a:p>
                      <a:endParaRPr lang="es-MX"/>
                    </a:p>
                  </a:txBody>
                  <a:tcPr/>
                </a:tc>
                <a:tc>
                  <a:txBody>
                    <a:bodyPr/>
                    <a:lstStyle/>
                    <a:p>
                      <a:pPr algn="just">
                        <a:lnSpc>
                          <a:spcPct val="120000"/>
                        </a:lnSpc>
                        <a:spcBef>
                          <a:spcPts val="600"/>
                        </a:spcBef>
                      </a:pPr>
                      <a:r>
                        <a:rPr lang="es-CL" sz="1100" b="1">
                          <a:solidFill>
                            <a:srgbClr val="000000"/>
                          </a:solidFill>
                          <a:effectLst/>
                          <a:latin typeface="Calibri" panose="020F0502020204030204" pitchFamily="34" charset="0"/>
                          <a:ea typeface="Calibri" panose="020F0502020204030204" pitchFamily="34" charset="0"/>
                        </a:rPr>
                        <a:t>996,35</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CFE2F3"/>
                    </a:solidFill>
                  </a:tcPr>
                </a:tc>
                <a:tc>
                  <a:txBody>
                    <a:bodyPr/>
                    <a:lstStyle/>
                    <a:p>
                      <a:pPr algn="just">
                        <a:lnSpc>
                          <a:spcPct val="115000"/>
                        </a:lnSpc>
                        <a:spcBef>
                          <a:spcPts val="600"/>
                        </a:spcBef>
                      </a:pPr>
                      <a:r>
                        <a:rPr lang="es-CL" sz="1100" b="1">
                          <a:solidFill>
                            <a:srgbClr val="000000"/>
                          </a:solidFill>
                          <a:effectLst/>
                          <a:latin typeface="Calibri" panose="020F0502020204030204" pitchFamily="34" charset="0"/>
                          <a:ea typeface="Calibri" panose="020F0502020204030204" pitchFamily="34" charset="0"/>
                        </a:rPr>
                        <a:t>1.951,62</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CFE2F3"/>
                    </a:solidFill>
                  </a:tcPr>
                </a:tc>
                <a:tc>
                  <a:txBody>
                    <a:bodyPr/>
                    <a:lstStyle/>
                    <a:p>
                      <a:pPr algn="just">
                        <a:lnSpc>
                          <a:spcPct val="115000"/>
                        </a:lnSpc>
                        <a:spcBef>
                          <a:spcPts val="600"/>
                        </a:spcBef>
                      </a:pPr>
                      <a:r>
                        <a:rPr lang="es-CL" sz="1100" b="1">
                          <a:solidFill>
                            <a:srgbClr val="000000"/>
                          </a:solidFill>
                          <a:effectLst/>
                          <a:latin typeface="Calibri" panose="020F0502020204030204" pitchFamily="34" charset="0"/>
                          <a:ea typeface="Calibri" panose="020F0502020204030204" pitchFamily="34" charset="0"/>
                        </a:rPr>
                        <a:t>100%</a:t>
                      </a:r>
                      <a:endParaRPr lang="es-MX" sz="140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CFE2F3"/>
                    </a:solidFill>
                  </a:tcPr>
                </a:tc>
                <a:tc>
                  <a:txBody>
                    <a:bodyPr/>
                    <a:lstStyle/>
                    <a:p>
                      <a:pPr algn="just">
                        <a:lnSpc>
                          <a:spcPct val="115000"/>
                        </a:lnSpc>
                        <a:spcBef>
                          <a:spcPts val="600"/>
                        </a:spcBef>
                      </a:pPr>
                      <a:r>
                        <a:rPr lang="es-CL" sz="1100" b="1" dirty="0">
                          <a:solidFill>
                            <a:srgbClr val="000000"/>
                          </a:solidFill>
                          <a:effectLst/>
                          <a:latin typeface="Calibri" panose="020F0502020204030204" pitchFamily="34" charset="0"/>
                          <a:ea typeface="Calibri" panose="020F0502020204030204" pitchFamily="34" charset="0"/>
                        </a:rPr>
                        <a:t>96%</a:t>
                      </a:r>
                      <a:endParaRPr lang="es-MX" sz="1400" dirty="0">
                        <a:effectLst/>
                        <a:latin typeface="Open Sans" panose="020B0606030504020204" pitchFamily="34" charset="0"/>
                        <a:ea typeface="Open Sans" panose="020B0606030504020204" pitchFamily="34" charset="0"/>
                      </a:endParaRPr>
                    </a:p>
                  </a:txBody>
                  <a:tcPr marL="27305" marR="27305" marT="27305" marB="27305" anchor="ctr">
                    <a:lnL w="12700" cap="flat" cmpd="sng" algn="ctr">
                      <a:solidFill>
                        <a:srgbClr val="B7B7B7"/>
                      </a:solidFill>
                      <a:prstDash val="solid"/>
                      <a:round/>
                      <a:headEnd type="none" w="med" len="med"/>
                      <a:tailEnd type="none" w="med" len="med"/>
                    </a:lnL>
                    <a:lnR w="12700" cap="flat" cmpd="sng" algn="ctr">
                      <a:solidFill>
                        <a:srgbClr val="B7B7B7"/>
                      </a:solidFill>
                      <a:prstDash val="solid"/>
                      <a:round/>
                      <a:headEnd type="none" w="med" len="med"/>
                      <a:tailEnd type="none" w="med" len="med"/>
                    </a:lnR>
                    <a:lnT w="12700" cap="flat" cmpd="sng" algn="ctr">
                      <a:solidFill>
                        <a:srgbClr val="B7B7B7"/>
                      </a:solidFill>
                      <a:prstDash val="solid"/>
                      <a:round/>
                      <a:headEnd type="none" w="med" len="med"/>
                      <a:tailEnd type="none" w="med" len="med"/>
                    </a:lnT>
                    <a:lnB w="12700" cap="flat" cmpd="sng" algn="ctr">
                      <a:solidFill>
                        <a:srgbClr val="B7B7B7"/>
                      </a:solidFill>
                      <a:prstDash val="solid"/>
                      <a:round/>
                      <a:headEnd type="none" w="med" len="med"/>
                      <a:tailEnd type="none" w="med" len="med"/>
                    </a:lnB>
                    <a:solidFill>
                      <a:srgbClr val="CFE2F3"/>
                    </a:solidFill>
                  </a:tcPr>
                </a:tc>
                <a:extLst>
                  <a:ext uri="{0D108BD9-81ED-4DB2-BD59-A6C34878D82A}">
                    <a16:rowId xmlns:a16="http://schemas.microsoft.com/office/drawing/2014/main" val="311317935"/>
                  </a:ext>
                </a:extLst>
              </a:tr>
            </a:tbl>
          </a:graphicData>
        </a:graphic>
      </p:graphicFrame>
    </p:spTree>
    <p:extLst>
      <p:ext uri="{BB962C8B-B14F-4D97-AF65-F5344CB8AC3E}">
        <p14:creationId xmlns:p14="http://schemas.microsoft.com/office/powerpoint/2010/main" val="1022038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E83D9C1E-C6C6-57DC-DEDF-247452A9A215}"/>
              </a:ext>
            </a:extLst>
          </p:cNvPr>
          <p:cNvGraphicFramePr>
            <a:graphicFrameLocks noGrp="1"/>
          </p:cNvGraphicFramePr>
          <p:nvPr>
            <p:extLst>
              <p:ext uri="{D42A27DB-BD31-4B8C-83A1-F6EECF244321}">
                <p14:modId xmlns:p14="http://schemas.microsoft.com/office/powerpoint/2010/main" val="993393938"/>
              </p:ext>
            </p:extLst>
          </p:nvPr>
        </p:nvGraphicFramePr>
        <p:xfrm>
          <a:off x="289260" y="1565934"/>
          <a:ext cx="5886450" cy="4708208"/>
        </p:xfrm>
        <a:graphic>
          <a:graphicData uri="http://schemas.openxmlformats.org/drawingml/2006/table">
            <a:tbl>
              <a:tblPr/>
              <a:tblGrid>
                <a:gridCol w="790575">
                  <a:extLst>
                    <a:ext uri="{9D8B030D-6E8A-4147-A177-3AD203B41FA5}">
                      <a16:colId xmlns:a16="http://schemas.microsoft.com/office/drawing/2014/main" val="394182406"/>
                    </a:ext>
                  </a:extLst>
                </a:gridCol>
                <a:gridCol w="838200">
                  <a:extLst>
                    <a:ext uri="{9D8B030D-6E8A-4147-A177-3AD203B41FA5}">
                      <a16:colId xmlns:a16="http://schemas.microsoft.com/office/drawing/2014/main" val="287510927"/>
                    </a:ext>
                  </a:extLst>
                </a:gridCol>
                <a:gridCol w="4257675">
                  <a:extLst>
                    <a:ext uri="{9D8B030D-6E8A-4147-A177-3AD203B41FA5}">
                      <a16:colId xmlns:a16="http://schemas.microsoft.com/office/drawing/2014/main" val="265386999"/>
                    </a:ext>
                  </a:extLst>
                </a:gridCol>
              </a:tblGrid>
              <a:tr h="237253">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Subsistema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Riesgo</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2554069583"/>
                  </a:ext>
                </a:extLst>
              </a:tr>
              <a:tr h="385203">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Energía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Transmisión</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Riesgo de cortes de suministro eléctrico por destrucción de la red de transmisión asociado a crecidas de ríos por eventos de precipitación extrema</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232559"/>
                  </a:ext>
                </a:extLst>
              </a:tr>
              <a:tr h="385203">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Energía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Transmisión</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Cortes de suministro eléctrico por destrucción de la red de transmisión asociado a aluviones por eventos de precipitación extrema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8247867"/>
                  </a:ext>
                </a:extLst>
              </a:tr>
              <a:tr h="552729">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Energía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Generación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Riesgo de las comunas a registrar cambios sistemáticos en la red eléctrica (reflejado principalmente por las variaciones de los costos marginales promedio) a consecuencia de la disminución del recurso hídrico en el 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571390"/>
                  </a:ext>
                </a:extLst>
              </a:tr>
              <a:tr h="552729">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Energía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Generación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Inclinación de las comunas a registrar cambios sistemáticos en la red eléctrica (reflejado principalmente por las variaciones de los costos marginales promedio) en consecuencia de la variación de la velocidad media de los vientos en el 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8334640"/>
                  </a:ext>
                </a:extLst>
              </a:tr>
              <a:tr h="552729">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Energía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Generación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Inclinación de las comunas a registrar cambios sistemáticos en la red eléctrica (reflejado principalmente por las variaciones de los costos marginales promedio) en consecuencia de la variación de la radiación solar en el 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7754678"/>
                  </a:ext>
                </a:extLst>
              </a:tr>
              <a:tr h="552729">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Energía Eléctrica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Transmisión</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Inclinación de las comunas a registrar cambios sistemáticos en la red eléctrica (reflejado principalmente por las variaciones de los costos marginales promedio) en consecuencia del aumento de temperaturas percibida sobre las líneas de transmisión</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2708799"/>
                  </a:ext>
                </a:extLst>
              </a:tr>
            </a:tbl>
          </a:graphicData>
        </a:graphic>
      </p:graphicFrame>
      <p:graphicFrame>
        <p:nvGraphicFramePr>
          <p:cNvPr id="7" name="Tabla 6">
            <a:extLst>
              <a:ext uri="{FF2B5EF4-FFF2-40B4-BE49-F238E27FC236}">
                <a16:creationId xmlns:a16="http://schemas.microsoft.com/office/drawing/2014/main" id="{EC2BB92F-9448-F516-FC39-61ABB6F6B4D3}"/>
              </a:ext>
            </a:extLst>
          </p:cNvPr>
          <p:cNvGraphicFramePr>
            <a:graphicFrameLocks noGrp="1"/>
          </p:cNvGraphicFramePr>
          <p:nvPr>
            <p:extLst>
              <p:ext uri="{D42A27DB-BD31-4B8C-83A1-F6EECF244321}">
                <p14:modId xmlns:p14="http://schemas.microsoft.com/office/powerpoint/2010/main" val="3418864793"/>
              </p:ext>
            </p:extLst>
          </p:nvPr>
        </p:nvGraphicFramePr>
        <p:xfrm>
          <a:off x="289260" y="345319"/>
          <a:ext cx="5886450" cy="862013"/>
        </p:xfrm>
        <a:graphic>
          <a:graphicData uri="http://schemas.openxmlformats.org/drawingml/2006/table">
            <a:tbl>
              <a:tblPr/>
              <a:tblGrid>
                <a:gridCol w="790575">
                  <a:extLst>
                    <a:ext uri="{9D8B030D-6E8A-4147-A177-3AD203B41FA5}">
                      <a16:colId xmlns:a16="http://schemas.microsoft.com/office/drawing/2014/main" val="2633006849"/>
                    </a:ext>
                  </a:extLst>
                </a:gridCol>
                <a:gridCol w="1018868">
                  <a:extLst>
                    <a:ext uri="{9D8B030D-6E8A-4147-A177-3AD203B41FA5}">
                      <a16:colId xmlns:a16="http://schemas.microsoft.com/office/drawing/2014/main" val="1305753437"/>
                    </a:ext>
                  </a:extLst>
                </a:gridCol>
                <a:gridCol w="4077007">
                  <a:extLst>
                    <a:ext uri="{9D8B030D-6E8A-4147-A177-3AD203B41FA5}">
                      <a16:colId xmlns:a16="http://schemas.microsoft.com/office/drawing/2014/main" val="4178684507"/>
                    </a:ext>
                  </a:extLst>
                </a:gridCol>
              </a:tblGrid>
              <a:tr h="0">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Subsistema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dirty="0">
                          <a:solidFill>
                            <a:srgbClr val="FFFFFF"/>
                          </a:solidFill>
                          <a:effectLst/>
                          <a:latin typeface="Open Sans" panose="020B0606030504020204" pitchFamily="34" charset="0"/>
                          <a:ea typeface="Open Sans" panose="020B0606030504020204" pitchFamily="34" charset="0"/>
                        </a:rPr>
                        <a:t>Riesgo</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278856387"/>
                  </a:ext>
                </a:extLst>
              </a:tr>
              <a:tr h="0">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Minería</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Relaves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Riesgo de impacto de la alta pluviometría en relaves mineros</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8766902"/>
                  </a:ext>
                </a:extLst>
              </a:tr>
              <a:tr h="0">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Minería</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Disponibilidad hídrica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Riesgo de una disminución de la seguridad hídrica (afectando la productividad de las faenas mineras)</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0429173"/>
                  </a:ext>
                </a:extLst>
              </a:tr>
            </a:tbl>
          </a:graphicData>
        </a:graphic>
      </p:graphicFrame>
      <p:graphicFrame>
        <p:nvGraphicFramePr>
          <p:cNvPr id="9" name="Tabla 8">
            <a:extLst>
              <a:ext uri="{FF2B5EF4-FFF2-40B4-BE49-F238E27FC236}">
                <a16:creationId xmlns:a16="http://schemas.microsoft.com/office/drawing/2014/main" id="{A24E8E6F-7E40-BAD7-DD08-32CAD8408414}"/>
              </a:ext>
            </a:extLst>
          </p:cNvPr>
          <p:cNvGraphicFramePr>
            <a:graphicFrameLocks noGrp="1"/>
          </p:cNvGraphicFramePr>
          <p:nvPr>
            <p:extLst>
              <p:ext uri="{D42A27DB-BD31-4B8C-83A1-F6EECF244321}">
                <p14:modId xmlns:p14="http://schemas.microsoft.com/office/powerpoint/2010/main" val="991903538"/>
              </p:ext>
            </p:extLst>
          </p:nvPr>
        </p:nvGraphicFramePr>
        <p:xfrm>
          <a:off x="6332846" y="2854095"/>
          <a:ext cx="5404229" cy="3420047"/>
        </p:xfrm>
        <a:graphic>
          <a:graphicData uri="http://schemas.openxmlformats.org/drawingml/2006/table">
            <a:tbl>
              <a:tblPr/>
              <a:tblGrid>
                <a:gridCol w="725811">
                  <a:extLst>
                    <a:ext uri="{9D8B030D-6E8A-4147-A177-3AD203B41FA5}">
                      <a16:colId xmlns:a16="http://schemas.microsoft.com/office/drawing/2014/main" val="3116070922"/>
                    </a:ext>
                  </a:extLst>
                </a:gridCol>
                <a:gridCol w="769534">
                  <a:extLst>
                    <a:ext uri="{9D8B030D-6E8A-4147-A177-3AD203B41FA5}">
                      <a16:colId xmlns:a16="http://schemas.microsoft.com/office/drawing/2014/main" val="3292299182"/>
                    </a:ext>
                  </a:extLst>
                </a:gridCol>
                <a:gridCol w="3908884">
                  <a:extLst>
                    <a:ext uri="{9D8B030D-6E8A-4147-A177-3AD203B41FA5}">
                      <a16:colId xmlns:a16="http://schemas.microsoft.com/office/drawing/2014/main" val="2269886194"/>
                    </a:ext>
                  </a:extLst>
                </a:gridCol>
              </a:tblGrid>
              <a:tr h="378421">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Subsistema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Riesgo</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4085464115"/>
                  </a:ext>
                </a:extLst>
              </a:tr>
              <a:tr h="363297">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Agricultura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Cultivos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Variación en la productividad de la especie tomate por cambio en las condiciones de temperatura y disponibilidad hídrica</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9074200"/>
                  </a:ext>
                </a:extLst>
              </a:tr>
              <a:tr h="363297">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Agricultura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Cultivos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Variación en la productividad de la especie maiz choclero por cambio en las condiciones de temperatura y disponibilidad hídrica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4405044"/>
                  </a:ext>
                </a:extLst>
              </a:tr>
              <a:tr h="363297">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Agricultura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Cultivos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Variación en la productividad de la especie olivo por cambio en las condiciones de temperatura y disponibilidad hídrica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04360"/>
                  </a:ext>
                </a:extLst>
              </a:tr>
              <a:tr h="363297">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Agricultura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Sanidad Agrícola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Incremento de las plagas agrícolas que afectan a los cultivos de la región producto del cambio en las condiciones climáticas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5663451"/>
                  </a:ext>
                </a:extLst>
              </a:tr>
              <a:tr h="363297">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Agricultura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Terrenos agrícolas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Riesgo de pérdida de terrenos agrícolas por crecidas de río</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2019027"/>
                  </a:ext>
                </a:extLst>
              </a:tr>
              <a:tr h="363297">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Agricultura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Terrenos agrícolas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Riesgo de pérdida de terrenos agrícolas por remoción en masa</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2801868"/>
                  </a:ext>
                </a:extLst>
              </a:tr>
            </a:tbl>
          </a:graphicData>
        </a:graphic>
      </p:graphicFrame>
      <p:graphicFrame>
        <p:nvGraphicFramePr>
          <p:cNvPr id="11" name="Tabla 10">
            <a:extLst>
              <a:ext uri="{FF2B5EF4-FFF2-40B4-BE49-F238E27FC236}">
                <a16:creationId xmlns:a16="http://schemas.microsoft.com/office/drawing/2014/main" id="{548ACC54-8E0F-E670-F49C-4691F72766FE}"/>
              </a:ext>
            </a:extLst>
          </p:cNvPr>
          <p:cNvGraphicFramePr>
            <a:graphicFrameLocks noGrp="1"/>
          </p:cNvGraphicFramePr>
          <p:nvPr>
            <p:extLst>
              <p:ext uri="{D42A27DB-BD31-4B8C-83A1-F6EECF244321}">
                <p14:modId xmlns:p14="http://schemas.microsoft.com/office/powerpoint/2010/main" val="4127353987"/>
              </p:ext>
            </p:extLst>
          </p:nvPr>
        </p:nvGraphicFramePr>
        <p:xfrm>
          <a:off x="6332846" y="400199"/>
          <a:ext cx="5404229" cy="1646111"/>
        </p:xfrm>
        <a:graphic>
          <a:graphicData uri="http://schemas.openxmlformats.org/drawingml/2006/table">
            <a:tbl>
              <a:tblPr/>
              <a:tblGrid>
                <a:gridCol w="725811">
                  <a:extLst>
                    <a:ext uri="{9D8B030D-6E8A-4147-A177-3AD203B41FA5}">
                      <a16:colId xmlns:a16="http://schemas.microsoft.com/office/drawing/2014/main" val="3920603296"/>
                    </a:ext>
                  </a:extLst>
                </a:gridCol>
                <a:gridCol w="769534">
                  <a:extLst>
                    <a:ext uri="{9D8B030D-6E8A-4147-A177-3AD203B41FA5}">
                      <a16:colId xmlns:a16="http://schemas.microsoft.com/office/drawing/2014/main" val="2667423796"/>
                    </a:ext>
                  </a:extLst>
                </a:gridCol>
                <a:gridCol w="3908884">
                  <a:extLst>
                    <a:ext uri="{9D8B030D-6E8A-4147-A177-3AD203B41FA5}">
                      <a16:colId xmlns:a16="http://schemas.microsoft.com/office/drawing/2014/main" val="1109462209"/>
                    </a:ext>
                  </a:extLst>
                </a:gridCol>
              </a:tblGrid>
              <a:tr h="0">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Subsistema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100" b="1">
                          <a:solidFill>
                            <a:srgbClr val="FFFFFF"/>
                          </a:solidFill>
                          <a:effectLst/>
                          <a:latin typeface="Open Sans" panose="020B0606030504020204" pitchFamily="34" charset="0"/>
                          <a:ea typeface="Open Sans" panose="020B0606030504020204" pitchFamily="34" charset="0"/>
                        </a:rPr>
                        <a:t>Riesgo</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3441095132"/>
                  </a:ext>
                </a:extLst>
              </a:tr>
              <a:tr h="0">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Ganadería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Ganadería camélida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Disminución en productividad de praderas naturales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9599664"/>
                  </a:ext>
                </a:extLst>
              </a:tr>
              <a:tr h="0">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Ganadería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Ganadería camélida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Aumento en la mortandad de animales y baja en la tasa de sobrevivencia de crías</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8147693"/>
                  </a:ext>
                </a:extLst>
              </a:tr>
              <a:tr h="0">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Ganadería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Open Sans" panose="020B0606030504020204" pitchFamily="34" charset="0"/>
                          <a:ea typeface="Open Sans" panose="020B0606030504020204" pitchFamily="34" charset="0"/>
                        </a:rPr>
                        <a:t>Ganadería camélida</a:t>
                      </a:r>
                      <a:endParaRPr lang="es-MX" sz="16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dirty="0">
                          <a:effectLst/>
                          <a:latin typeface="Open Sans" panose="020B0606030504020204" pitchFamily="34" charset="0"/>
                          <a:ea typeface="Open Sans" panose="020B0606030504020204" pitchFamily="34" charset="0"/>
                        </a:rPr>
                        <a:t>Aumento de enfermedades parasitarias en camélidos</a:t>
                      </a:r>
                      <a:endParaRPr lang="es-MX" sz="16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2220055"/>
                  </a:ext>
                </a:extLst>
              </a:tr>
            </a:tbl>
          </a:graphicData>
        </a:graphic>
      </p:graphicFrame>
    </p:spTree>
    <p:extLst>
      <p:ext uri="{BB962C8B-B14F-4D97-AF65-F5344CB8AC3E}">
        <p14:creationId xmlns:p14="http://schemas.microsoft.com/office/powerpoint/2010/main" val="452208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3213559D-C650-7B25-FADA-8FC7D007EA24}"/>
              </a:ext>
            </a:extLst>
          </p:cNvPr>
          <p:cNvGraphicFramePr>
            <a:graphicFrameLocks noGrp="1"/>
          </p:cNvGraphicFramePr>
          <p:nvPr>
            <p:extLst>
              <p:ext uri="{D42A27DB-BD31-4B8C-83A1-F6EECF244321}">
                <p14:modId xmlns:p14="http://schemas.microsoft.com/office/powerpoint/2010/main" val="2798773645"/>
              </p:ext>
            </p:extLst>
          </p:nvPr>
        </p:nvGraphicFramePr>
        <p:xfrm>
          <a:off x="209550" y="2838488"/>
          <a:ext cx="5886450" cy="1394079"/>
        </p:xfrm>
        <a:graphic>
          <a:graphicData uri="http://schemas.openxmlformats.org/drawingml/2006/table">
            <a:tbl>
              <a:tblPr/>
              <a:tblGrid>
                <a:gridCol w="790575">
                  <a:extLst>
                    <a:ext uri="{9D8B030D-6E8A-4147-A177-3AD203B41FA5}">
                      <a16:colId xmlns:a16="http://schemas.microsoft.com/office/drawing/2014/main" val="3310217384"/>
                    </a:ext>
                  </a:extLst>
                </a:gridCol>
                <a:gridCol w="838200">
                  <a:extLst>
                    <a:ext uri="{9D8B030D-6E8A-4147-A177-3AD203B41FA5}">
                      <a16:colId xmlns:a16="http://schemas.microsoft.com/office/drawing/2014/main" val="3607666070"/>
                    </a:ext>
                  </a:extLst>
                </a:gridCol>
                <a:gridCol w="4257675">
                  <a:extLst>
                    <a:ext uri="{9D8B030D-6E8A-4147-A177-3AD203B41FA5}">
                      <a16:colId xmlns:a16="http://schemas.microsoft.com/office/drawing/2014/main" val="3888929391"/>
                    </a:ext>
                  </a:extLst>
                </a:gridCol>
              </a:tblGrid>
              <a:tr h="0">
                <a:tc>
                  <a:txBody>
                    <a:bodyPr/>
                    <a:lstStyle/>
                    <a:p>
                      <a:pPr algn="ctr">
                        <a:lnSpc>
                          <a:spcPct val="115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Sistema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Subsistema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Riesgo</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2301160776"/>
                  </a:ext>
                </a:extLst>
              </a:tr>
              <a:tr h="0">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Pesca Artesanal</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Recursos pesqueros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Riesgo de Pérdida de desembarque pesquero artesanal, ponderado por tipo de recurso, asociado al cambio climático</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0023758"/>
                  </a:ext>
                </a:extLst>
              </a:tr>
              <a:tr h="0">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Pesca Artesanal</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Recursos pesqueros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Riesgo de disminución en la abundancia del recurso de praderas de algas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0510869"/>
                  </a:ext>
                </a:extLst>
              </a:tr>
              <a:tr h="0">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Pesca Artesanal</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00">
                          <a:effectLst/>
                          <a:latin typeface="Open Sans" panose="020B0606030504020204" pitchFamily="34" charset="0"/>
                          <a:ea typeface="Open Sans" panose="020B0606030504020204" pitchFamily="34" charset="0"/>
                        </a:rPr>
                        <a:t>Recursos pesqueros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00" dirty="0">
                          <a:effectLst/>
                          <a:latin typeface="Open Sans" panose="020B0606030504020204" pitchFamily="34" charset="0"/>
                          <a:ea typeface="Open Sans" panose="020B0606030504020204" pitchFamily="34" charset="0"/>
                        </a:rPr>
                        <a:t>Disminución de recursos pesqueros debido a Floraciones de Algas Nocivas (FAN)</a:t>
                      </a:r>
                      <a:endParaRPr lang="es-MX" sz="14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3636705"/>
                  </a:ext>
                </a:extLst>
              </a:tr>
            </a:tbl>
          </a:graphicData>
        </a:graphic>
      </p:graphicFrame>
      <p:graphicFrame>
        <p:nvGraphicFramePr>
          <p:cNvPr id="8" name="Tabla 7">
            <a:extLst>
              <a:ext uri="{FF2B5EF4-FFF2-40B4-BE49-F238E27FC236}">
                <a16:creationId xmlns:a16="http://schemas.microsoft.com/office/drawing/2014/main" id="{712B85C3-1E88-BFB2-5FD4-97E04F2870D2}"/>
              </a:ext>
            </a:extLst>
          </p:cNvPr>
          <p:cNvGraphicFramePr>
            <a:graphicFrameLocks noGrp="1"/>
          </p:cNvGraphicFramePr>
          <p:nvPr>
            <p:extLst>
              <p:ext uri="{D42A27DB-BD31-4B8C-83A1-F6EECF244321}">
                <p14:modId xmlns:p14="http://schemas.microsoft.com/office/powerpoint/2010/main" val="432449615"/>
              </p:ext>
            </p:extLst>
          </p:nvPr>
        </p:nvGraphicFramePr>
        <p:xfrm>
          <a:off x="209550" y="241644"/>
          <a:ext cx="6029325" cy="2383790"/>
        </p:xfrm>
        <a:graphic>
          <a:graphicData uri="http://schemas.openxmlformats.org/drawingml/2006/table">
            <a:tbl>
              <a:tblPr/>
              <a:tblGrid>
                <a:gridCol w="1057275">
                  <a:extLst>
                    <a:ext uri="{9D8B030D-6E8A-4147-A177-3AD203B41FA5}">
                      <a16:colId xmlns:a16="http://schemas.microsoft.com/office/drawing/2014/main" val="3707706939"/>
                    </a:ext>
                  </a:extLst>
                </a:gridCol>
                <a:gridCol w="933450">
                  <a:extLst>
                    <a:ext uri="{9D8B030D-6E8A-4147-A177-3AD203B41FA5}">
                      <a16:colId xmlns:a16="http://schemas.microsoft.com/office/drawing/2014/main" val="2084964250"/>
                    </a:ext>
                  </a:extLst>
                </a:gridCol>
                <a:gridCol w="4038600">
                  <a:extLst>
                    <a:ext uri="{9D8B030D-6E8A-4147-A177-3AD203B41FA5}">
                      <a16:colId xmlns:a16="http://schemas.microsoft.com/office/drawing/2014/main" val="3722852428"/>
                    </a:ext>
                  </a:extLst>
                </a:gridCol>
              </a:tblGrid>
              <a:tr h="257175">
                <a:tc>
                  <a:txBody>
                    <a:bodyPr/>
                    <a:lstStyle/>
                    <a:p>
                      <a:pPr algn="ctr">
                        <a:lnSpc>
                          <a:spcPct val="115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Sistema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Subsistema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50" b="1">
                          <a:solidFill>
                            <a:srgbClr val="FFFFFF"/>
                          </a:solidFill>
                          <a:effectLst/>
                          <a:latin typeface="Open Sans" panose="020B0606030504020204" pitchFamily="34" charset="0"/>
                          <a:ea typeface="Open Sans" panose="020B0606030504020204" pitchFamily="34" charset="0"/>
                        </a:rPr>
                        <a:t>Riesgo</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3909436804"/>
                  </a:ext>
                </a:extLst>
              </a:tr>
              <a:tr h="304800">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Infraestructura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Red Vial (caminos y puentes)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Riesgo de corte de la red vial asociada a crecidas de ríos por eventos de precipitación extrema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6808813"/>
                  </a:ext>
                </a:extLst>
              </a:tr>
              <a:tr h="276225">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Infraestructura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Vías férreas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Riesgo de corte de vías férreas asociada a crecidas de ríos por eventos de precipitación extrema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4339757"/>
                  </a:ext>
                </a:extLst>
              </a:tr>
              <a:tr h="0">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Infraestructura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Puertos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Riesgo de embancamiento y deterioro de los puertos por arrastre de sedimento ocasionado por crecidas de ríos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549453"/>
                  </a:ext>
                </a:extLst>
              </a:tr>
              <a:tr h="0">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Infraestructura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Caletas de pescadores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Riesgo de aumento de downtime operacional debido a marejadas y condiciones de oleaje</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7188187"/>
                  </a:ext>
                </a:extLst>
              </a:tr>
              <a:tr h="0">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Infraestructura</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a:effectLst/>
                          <a:latin typeface="Open Sans" panose="020B0606030504020204" pitchFamily="34" charset="0"/>
                          <a:ea typeface="Open Sans" panose="020B0606030504020204" pitchFamily="34" charset="0"/>
                        </a:rPr>
                        <a:t>Puertos estatales</a:t>
                      </a:r>
                      <a:endParaRPr lang="es-MX" sz="14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Bef>
                          <a:spcPts val="600"/>
                        </a:spcBef>
                      </a:pPr>
                      <a:r>
                        <a:rPr lang="es-CL" sz="1000" dirty="0">
                          <a:effectLst/>
                          <a:latin typeface="Open Sans" panose="020B0606030504020204" pitchFamily="34" charset="0"/>
                          <a:ea typeface="Open Sans" panose="020B0606030504020204" pitchFamily="34" charset="0"/>
                        </a:rPr>
                        <a:t>Riesgo de aumento del </a:t>
                      </a:r>
                      <a:r>
                        <a:rPr lang="es-CL" sz="1000" dirty="0" err="1">
                          <a:effectLst/>
                          <a:latin typeface="Open Sans" panose="020B0606030504020204" pitchFamily="34" charset="0"/>
                          <a:ea typeface="Open Sans" panose="020B0606030504020204" pitchFamily="34" charset="0"/>
                        </a:rPr>
                        <a:t>downtime</a:t>
                      </a:r>
                      <a:r>
                        <a:rPr lang="es-CL" sz="1000" dirty="0">
                          <a:effectLst/>
                          <a:latin typeface="Open Sans" panose="020B0606030504020204" pitchFamily="34" charset="0"/>
                          <a:ea typeface="Open Sans" panose="020B0606030504020204" pitchFamily="34" charset="0"/>
                        </a:rPr>
                        <a:t> (condiciones que no permiten operación de naves mayores en la bocana de los puertos)</a:t>
                      </a:r>
                      <a:endParaRPr lang="es-MX" sz="14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3867892"/>
                  </a:ext>
                </a:extLst>
              </a:tr>
            </a:tbl>
          </a:graphicData>
        </a:graphic>
      </p:graphicFrame>
      <p:graphicFrame>
        <p:nvGraphicFramePr>
          <p:cNvPr id="10" name="Tabla 9">
            <a:extLst>
              <a:ext uri="{FF2B5EF4-FFF2-40B4-BE49-F238E27FC236}">
                <a16:creationId xmlns:a16="http://schemas.microsoft.com/office/drawing/2014/main" id="{2F9D5853-3014-323B-3216-82BB5229B3E0}"/>
              </a:ext>
            </a:extLst>
          </p:cNvPr>
          <p:cNvGraphicFramePr>
            <a:graphicFrameLocks noGrp="1"/>
          </p:cNvGraphicFramePr>
          <p:nvPr>
            <p:extLst>
              <p:ext uri="{D42A27DB-BD31-4B8C-83A1-F6EECF244321}">
                <p14:modId xmlns:p14="http://schemas.microsoft.com/office/powerpoint/2010/main" val="3962155460"/>
              </p:ext>
            </p:extLst>
          </p:nvPr>
        </p:nvGraphicFramePr>
        <p:xfrm>
          <a:off x="6373504" y="241644"/>
          <a:ext cx="5608946" cy="6409677"/>
        </p:xfrm>
        <a:graphic>
          <a:graphicData uri="http://schemas.openxmlformats.org/drawingml/2006/table">
            <a:tbl>
              <a:tblPr/>
              <a:tblGrid>
                <a:gridCol w="753304">
                  <a:extLst>
                    <a:ext uri="{9D8B030D-6E8A-4147-A177-3AD203B41FA5}">
                      <a16:colId xmlns:a16="http://schemas.microsoft.com/office/drawing/2014/main" val="3176069151"/>
                    </a:ext>
                  </a:extLst>
                </a:gridCol>
                <a:gridCol w="798686">
                  <a:extLst>
                    <a:ext uri="{9D8B030D-6E8A-4147-A177-3AD203B41FA5}">
                      <a16:colId xmlns:a16="http://schemas.microsoft.com/office/drawing/2014/main" val="1911926833"/>
                    </a:ext>
                  </a:extLst>
                </a:gridCol>
                <a:gridCol w="4056956">
                  <a:extLst>
                    <a:ext uri="{9D8B030D-6E8A-4147-A177-3AD203B41FA5}">
                      <a16:colId xmlns:a16="http://schemas.microsoft.com/office/drawing/2014/main" val="4063499949"/>
                    </a:ext>
                  </a:extLst>
                </a:gridCol>
              </a:tblGrid>
              <a:tr h="129443">
                <a:tc>
                  <a:txBody>
                    <a:bodyPr/>
                    <a:lstStyle/>
                    <a:p>
                      <a:pPr algn="ctr">
                        <a:lnSpc>
                          <a:spcPct val="115000"/>
                        </a:lnSpc>
                        <a:spcBef>
                          <a:spcPts val="600"/>
                        </a:spcBef>
                      </a:pPr>
                      <a:r>
                        <a:rPr lang="es-CL" sz="900" b="1">
                          <a:solidFill>
                            <a:srgbClr val="FFFFFF"/>
                          </a:solidFill>
                          <a:effectLst/>
                          <a:latin typeface="Open Sans" panose="020B0606030504020204" pitchFamily="34" charset="0"/>
                          <a:ea typeface="Open Sans" panose="020B0606030504020204" pitchFamily="34" charset="0"/>
                        </a:rPr>
                        <a:t>Sistema</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900" b="1">
                          <a:solidFill>
                            <a:srgbClr val="FFFFFF"/>
                          </a:solidFill>
                          <a:effectLst/>
                          <a:latin typeface="Open Sans" panose="020B0606030504020204" pitchFamily="34" charset="0"/>
                          <a:ea typeface="Open Sans" panose="020B0606030504020204" pitchFamily="34" charset="0"/>
                        </a:rPr>
                        <a:t>Subsistema</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900" b="1">
                          <a:solidFill>
                            <a:srgbClr val="FFFFFF"/>
                          </a:solidFill>
                          <a:effectLst/>
                          <a:latin typeface="Open Sans" panose="020B0606030504020204" pitchFamily="34" charset="0"/>
                          <a:ea typeface="Open Sans" panose="020B0606030504020204" pitchFamily="34" charset="0"/>
                        </a:rPr>
                        <a:t>Riesgo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2544032182"/>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Eventos climáticos extremos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Riesgo de mayor anegación de asentamientos costeros debido a las marejadas y el alza del nivel del mar</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734233"/>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Eventos climáticos extremos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Variación en la disposición a registrar impactos de salud a consecuencia de inundaciones por desborde de colectores, entre el periodo presente y el futuro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210914"/>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Temperaturas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Cantidad de muertes netas por causas no accidentales esperadas al año 2050, considerando un aumento de temperatura por efecto del cambio climático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223404"/>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Temperaturas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Aumento en morbilidad por aumento de temperaturas y olas de calor</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054639"/>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Temperaturas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Mortalidad prematura comunal por causas no accidentales esperadas al año 2050, considerando un aumento de temperatura por efecto del cambio climático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3676251"/>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Temperaturas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Variación en el riesgo de impactos de salud a consecuencia de olas de calor, entre el periodo histórico y el futuro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2710423"/>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Temperaturas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Riesgo de las diversas ciudades de experimentar Disconfort Térmico Ambiental, debido al calor y la humedad en los meses de verano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1579059"/>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Temperaturas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Aumento de riesgo asociado al impacto de la intensidad del fenómeno de Isla de Calor Urbana (ICU) para las diferentes ciudades, entre el clima histórico y futuro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6977536"/>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Incendios urbanos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Variación en el riesgo de Incendios en asentamientos urbanos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482378"/>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Recursos hídricos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Variación en riesgo de impactos negativos en la salud de la población urbana de cada comuna, debido al cambio de incidencia de sequías meteorológicas y la evapotranspiración potencial</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9556722"/>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Recursos hídricos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Variación en riesgo de impactos negativos en la salud de la población rural de cada comuna, entre el periodo histórico y el futuro, debido al cambio de incidencia de sequías meteorológicas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2553444"/>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Enfermedades</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Surgimiento de enfermedades por ingreso de vectores asociado a cambios en el clima local (ej. zika, fiebre amarilla)</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4559023"/>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Provisión de agua</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Cortes de suministro de agua por destrucción de bocatomas y redes de distribución asociado a crecidas de ríos por eventos de precipitación extrema</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4349373"/>
                  </a:ext>
                </a:extLst>
              </a:tr>
              <a:tr h="301564">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Salud y Bienestar Humano</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a:effectLst/>
                          <a:latin typeface="Open Sans" panose="020B0606030504020204" pitchFamily="34" charset="0"/>
                          <a:ea typeface="Open Sans" panose="020B0606030504020204" pitchFamily="34" charset="0"/>
                        </a:rPr>
                        <a:t>Provisión de agua</a:t>
                      </a:r>
                      <a:endParaRPr lang="es-MX" sz="100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800" dirty="0">
                          <a:effectLst/>
                          <a:latin typeface="Open Sans" panose="020B0606030504020204" pitchFamily="34" charset="0"/>
                          <a:ea typeface="Open Sans" panose="020B0606030504020204" pitchFamily="34" charset="0"/>
                        </a:rPr>
                        <a:t>Riesgo de pérdida de capacidad de provisión de agua potable por los SSR debido al déficit de precipitación futuro</a:t>
                      </a:r>
                      <a:endParaRPr lang="es-MX" sz="1000" dirty="0">
                        <a:effectLst/>
                        <a:latin typeface="Open Sans" panose="020B0606030504020204" pitchFamily="34" charset="0"/>
                        <a:ea typeface="Open Sans" panose="020B0606030504020204" pitchFamily="34" charset="0"/>
                      </a:endParaRPr>
                    </a:p>
                  </a:txBody>
                  <a:tcPr marL="16558" marR="16558" marT="16558" marB="165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2356647"/>
                  </a:ext>
                </a:extLst>
              </a:tr>
            </a:tbl>
          </a:graphicData>
        </a:graphic>
      </p:graphicFrame>
      <p:graphicFrame>
        <p:nvGraphicFramePr>
          <p:cNvPr id="12" name="Tabla 11">
            <a:extLst>
              <a:ext uri="{FF2B5EF4-FFF2-40B4-BE49-F238E27FC236}">
                <a16:creationId xmlns:a16="http://schemas.microsoft.com/office/drawing/2014/main" id="{EE79A764-D502-547B-9BEE-369AB972FE85}"/>
              </a:ext>
            </a:extLst>
          </p:cNvPr>
          <p:cNvGraphicFramePr>
            <a:graphicFrameLocks noGrp="1"/>
          </p:cNvGraphicFramePr>
          <p:nvPr>
            <p:extLst>
              <p:ext uri="{D42A27DB-BD31-4B8C-83A1-F6EECF244321}">
                <p14:modId xmlns:p14="http://schemas.microsoft.com/office/powerpoint/2010/main" val="2496029443"/>
              </p:ext>
            </p:extLst>
          </p:nvPr>
        </p:nvGraphicFramePr>
        <p:xfrm>
          <a:off x="209549" y="4232567"/>
          <a:ext cx="5886450" cy="2668273"/>
        </p:xfrm>
        <a:graphic>
          <a:graphicData uri="http://schemas.openxmlformats.org/drawingml/2006/table">
            <a:tbl>
              <a:tblPr/>
              <a:tblGrid>
                <a:gridCol w="790575">
                  <a:extLst>
                    <a:ext uri="{9D8B030D-6E8A-4147-A177-3AD203B41FA5}">
                      <a16:colId xmlns:a16="http://schemas.microsoft.com/office/drawing/2014/main" val="917227541"/>
                    </a:ext>
                  </a:extLst>
                </a:gridCol>
                <a:gridCol w="838200">
                  <a:extLst>
                    <a:ext uri="{9D8B030D-6E8A-4147-A177-3AD203B41FA5}">
                      <a16:colId xmlns:a16="http://schemas.microsoft.com/office/drawing/2014/main" val="652350334"/>
                    </a:ext>
                  </a:extLst>
                </a:gridCol>
                <a:gridCol w="4257675">
                  <a:extLst>
                    <a:ext uri="{9D8B030D-6E8A-4147-A177-3AD203B41FA5}">
                      <a16:colId xmlns:a16="http://schemas.microsoft.com/office/drawing/2014/main" val="3071785818"/>
                    </a:ext>
                  </a:extLst>
                </a:gridCol>
              </a:tblGrid>
              <a:tr h="204156">
                <a:tc>
                  <a:txBody>
                    <a:bodyPr/>
                    <a:lstStyle/>
                    <a:p>
                      <a:pPr algn="ctr">
                        <a:lnSpc>
                          <a:spcPct val="115000"/>
                        </a:lnSpc>
                        <a:spcBef>
                          <a:spcPts val="600"/>
                        </a:spcBef>
                      </a:pPr>
                      <a:r>
                        <a:rPr lang="es-CL" sz="1000" b="1">
                          <a:solidFill>
                            <a:srgbClr val="FFFFFF"/>
                          </a:solidFill>
                          <a:effectLst/>
                          <a:latin typeface="Open Sans" panose="020B0606030504020204" pitchFamily="34" charset="0"/>
                          <a:ea typeface="Open Sans" panose="020B0606030504020204" pitchFamily="34" charset="0"/>
                        </a:rPr>
                        <a:t>Sistema</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00" b="1">
                          <a:solidFill>
                            <a:srgbClr val="FFFFFF"/>
                          </a:solidFill>
                          <a:effectLst/>
                          <a:latin typeface="Open Sans" panose="020B0606030504020204" pitchFamily="34" charset="0"/>
                          <a:ea typeface="Open Sans" panose="020B0606030504020204" pitchFamily="34" charset="0"/>
                        </a:rPr>
                        <a:t>Subsistema</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00" b="1">
                          <a:solidFill>
                            <a:srgbClr val="FFFFFF"/>
                          </a:solidFill>
                          <a:effectLst/>
                          <a:latin typeface="Open Sans" panose="020B0606030504020204" pitchFamily="34" charset="0"/>
                          <a:ea typeface="Open Sans" panose="020B0606030504020204" pitchFamily="34" charset="0"/>
                        </a:rPr>
                        <a:t>Riesgo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1894130927"/>
                  </a:ext>
                </a:extLst>
              </a:tr>
              <a:tr h="488081">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Turismo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Avistamiento de flora y fauna</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Disminución del atractivo turístico en la región debido a la variación en la biodiversidad de fauna por cambios en las condiciones climáticas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024794"/>
                  </a:ext>
                </a:extLst>
              </a:tr>
              <a:tr h="488081">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Turismo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Avistamiento de flora y fauna</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Disminución del atractivo turístico en la región debido a la variación en la biodiversidad de flora por cambios en las condiciones climáticas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1580854"/>
                  </a:ext>
                </a:extLst>
              </a:tr>
              <a:tr h="188540">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Turismo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Playas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Erosión de playas (aumento de potencial erosivo, respecto a la condición actual)</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7456493"/>
                  </a:ext>
                </a:extLst>
              </a:tr>
              <a:tr h="338311">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Turismo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Playas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Pérdida de atractivo turístico en los destinos de sol y playa, debido al cambio de clima de oleaje entre el periodo histórico y futuro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4175310"/>
                  </a:ext>
                </a:extLst>
              </a:tr>
              <a:tr h="338311">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Turismo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Playas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de incremento de presencia de medusas en zonas de playa debido al incremento en la temperatura superficial del mar</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6664515"/>
                  </a:ext>
                </a:extLst>
              </a:tr>
              <a:tr h="338311">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Turismo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Playas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dirty="0">
                          <a:effectLst/>
                          <a:latin typeface="Open Sans" panose="020B0606030504020204" pitchFamily="34" charset="0"/>
                          <a:ea typeface="Open Sans" panose="020B0606030504020204" pitchFamily="34" charset="0"/>
                        </a:rPr>
                        <a:t>Riesgo de incremento de presencia de fragata portuguesa en zonas de playa debido al incremento en la temperatura superficial del mar</a:t>
                      </a:r>
                      <a:endParaRPr lang="es-MX" sz="12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5640389"/>
                  </a:ext>
                </a:extLst>
              </a:tr>
            </a:tbl>
          </a:graphicData>
        </a:graphic>
      </p:graphicFrame>
    </p:spTree>
    <p:extLst>
      <p:ext uri="{BB962C8B-B14F-4D97-AF65-F5344CB8AC3E}">
        <p14:creationId xmlns:p14="http://schemas.microsoft.com/office/powerpoint/2010/main" val="105318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56B15C18-7652-D429-9812-1717A8649CF3}"/>
              </a:ext>
            </a:extLst>
          </p:cNvPr>
          <p:cNvGraphicFramePr>
            <a:graphicFrameLocks noGrp="1"/>
          </p:cNvGraphicFramePr>
          <p:nvPr>
            <p:extLst>
              <p:ext uri="{D42A27DB-BD31-4B8C-83A1-F6EECF244321}">
                <p14:modId xmlns:p14="http://schemas.microsoft.com/office/powerpoint/2010/main" val="1741564061"/>
              </p:ext>
            </p:extLst>
          </p:nvPr>
        </p:nvGraphicFramePr>
        <p:xfrm>
          <a:off x="283685" y="348736"/>
          <a:ext cx="5155592" cy="6299287"/>
        </p:xfrm>
        <a:graphic>
          <a:graphicData uri="http://schemas.openxmlformats.org/drawingml/2006/table">
            <a:tbl>
              <a:tblPr/>
              <a:tblGrid>
                <a:gridCol w="692418">
                  <a:extLst>
                    <a:ext uri="{9D8B030D-6E8A-4147-A177-3AD203B41FA5}">
                      <a16:colId xmlns:a16="http://schemas.microsoft.com/office/drawing/2014/main" val="1366022708"/>
                    </a:ext>
                  </a:extLst>
                </a:gridCol>
                <a:gridCol w="734130">
                  <a:extLst>
                    <a:ext uri="{9D8B030D-6E8A-4147-A177-3AD203B41FA5}">
                      <a16:colId xmlns:a16="http://schemas.microsoft.com/office/drawing/2014/main" val="746394268"/>
                    </a:ext>
                  </a:extLst>
                </a:gridCol>
                <a:gridCol w="3729044">
                  <a:extLst>
                    <a:ext uri="{9D8B030D-6E8A-4147-A177-3AD203B41FA5}">
                      <a16:colId xmlns:a16="http://schemas.microsoft.com/office/drawing/2014/main" val="729864792"/>
                    </a:ext>
                  </a:extLst>
                </a:gridCol>
              </a:tblGrid>
              <a:tr h="173911">
                <a:tc>
                  <a:txBody>
                    <a:bodyPr/>
                    <a:lstStyle/>
                    <a:p>
                      <a:pPr algn="ctr">
                        <a:lnSpc>
                          <a:spcPct val="115000"/>
                        </a:lnSpc>
                        <a:spcBef>
                          <a:spcPts val="600"/>
                        </a:spcBef>
                      </a:pPr>
                      <a:r>
                        <a:rPr lang="es-CL" sz="1000" b="1">
                          <a:solidFill>
                            <a:srgbClr val="FFFFFF"/>
                          </a:solidFill>
                          <a:effectLst/>
                          <a:latin typeface="Open Sans" panose="020B0606030504020204" pitchFamily="34" charset="0"/>
                          <a:ea typeface="Open Sans" panose="020B0606030504020204" pitchFamily="34" charset="0"/>
                        </a:rPr>
                        <a:t>Sistema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00" b="1">
                          <a:solidFill>
                            <a:srgbClr val="FFFFFF"/>
                          </a:solidFill>
                          <a:effectLst/>
                          <a:latin typeface="Open Sans" panose="020B0606030504020204" pitchFamily="34" charset="0"/>
                          <a:ea typeface="Open Sans" panose="020B0606030504020204" pitchFamily="34" charset="0"/>
                        </a:rPr>
                        <a:t>Subsistema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1000" b="1">
                          <a:solidFill>
                            <a:srgbClr val="FFFFFF"/>
                          </a:solidFill>
                          <a:effectLst/>
                          <a:latin typeface="Open Sans" panose="020B0606030504020204" pitchFamily="34" charset="0"/>
                          <a:ea typeface="Open Sans" panose="020B0606030504020204" pitchFamily="34" charset="0"/>
                        </a:rPr>
                        <a:t>Riesgo</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545417084"/>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Fauna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a la pérdida de la diversidad de especies animales producto del cambio futuro en la precipitación media anual</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3108571"/>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Fauna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a la pérdida de la diversidad de especies animales producto del cambio futuro en la temperatura promedio anual</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12920"/>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Flora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a la pérdida de la diversidad de especies vegetales producto del cambio futuro en la temperatura promedio anual</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1034097"/>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Flora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a la pérdida de la diversidad de especies vegetales producto del cambio futuro en la precipitación promedio anual</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4842293"/>
                  </a:ext>
                </a:extLst>
              </a:tr>
              <a:tr h="187593">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1050">
                          <a:effectLst/>
                          <a:latin typeface="Arial" panose="020B0604020202020204" pitchFamily="34" charset="0"/>
                          <a:ea typeface="Arial" panose="020B0604020202020204" pitchFamily="34" charset="0"/>
                        </a:rPr>
                        <a:t> </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Degradación de humedales costeros por efecto del aumento de las cotas de inundación</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230635"/>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 Marina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de impacto en la biodiversidad marina por FAN</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323707"/>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 Marina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de cambios en la diversidad de composición de especies marinas por aumento en la temperatura superficial del mar</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4463601"/>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 Marina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de cambios en la riqueza de especies marinas por aumento en la temperatura superficial del mar</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0209560"/>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 Marina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de cambios en la diversidad funcional de especies marinas por aumento en la temperatura superficial del mar</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1836365"/>
                  </a:ext>
                </a:extLst>
              </a:tr>
              <a:tr h="4051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Especies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de cambios en la presencia de pingüino de Humboldt por cambios en la temperatura del mar. (Actualmente, este riesgo en ARClim solo está evaluado para la Región de Coquimbo)</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8057769"/>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 Marina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de impacto en la biodiversidad de especies hidrobiológicas por la acidificación de los océanos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326161"/>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 ríos y lagos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Impacto en la biodiversidad de especies fluviales y lacustres por disminución de las reservas nivales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0805144"/>
                  </a:ext>
                </a:extLst>
              </a:tr>
              <a:tr h="1595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Funga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Pérdida de biodiversidad de especies de funga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9168755"/>
                  </a:ext>
                </a:extLst>
              </a:tr>
              <a:tr h="2823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Especies invasoras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Ingreso o aumento población y distribución de especies exóticas invasoras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018321"/>
                  </a:ext>
                </a:extLst>
              </a:tr>
              <a:tr h="1595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Especies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Disminución en población Picaflor de Arica</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7591214"/>
                  </a:ext>
                </a:extLst>
              </a:tr>
              <a:tr h="159562">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Biodiversidad</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Humedales</a:t>
                      </a:r>
                      <a:endParaRPr lang="es-MX" sz="110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dirty="0">
                          <a:effectLst/>
                          <a:latin typeface="Open Sans" panose="020B0606030504020204" pitchFamily="34" charset="0"/>
                          <a:ea typeface="Open Sans" panose="020B0606030504020204" pitchFamily="34" charset="0"/>
                        </a:rPr>
                        <a:t>Riesgo de pérdida o disminución de humedales en la región</a:t>
                      </a:r>
                      <a:endParaRPr lang="es-MX" sz="1100" dirty="0">
                        <a:effectLst/>
                        <a:latin typeface="Open Sans" panose="020B0606030504020204" pitchFamily="34" charset="0"/>
                        <a:ea typeface="Open Sans" panose="020B0606030504020204" pitchFamily="34" charset="0"/>
                      </a:endParaRPr>
                    </a:p>
                  </a:txBody>
                  <a:tcPr marL="22246" marR="22246" marT="22246" marB="222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8774101"/>
                  </a:ext>
                </a:extLst>
              </a:tr>
            </a:tbl>
          </a:graphicData>
        </a:graphic>
      </p:graphicFrame>
      <p:graphicFrame>
        <p:nvGraphicFramePr>
          <p:cNvPr id="7" name="Tabla 6">
            <a:extLst>
              <a:ext uri="{FF2B5EF4-FFF2-40B4-BE49-F238E27FC236}">
                <a16:creationId xmlns:a16="http://schemas.microsoft.com/office/drawing/2014/main" id="{4554931A-74D2-32F1-4957-1692294264B6}"/>
              </a:ext>
            </a:extLst>
          </p:cNvPr>
          <p:cNvGraphicFramePr>
            <a:graphicFrameLocks noGrp="1"/>
          </p:cNvGraphicFramePr>
          <p:nvPr>
            <p:extLst>
              <p:ext uri="{D42A27DB-BD31-4B8C-83A1-F6EECF244321}">
                <p14:modId xmlns:p14="http://schemas.microsoft.com/office/powerpoint/2010/main" val="3107478747"/>
              </p:ext>
            </p:extLst>
          </p:nvPr>
        </p:nvGraphicFramePr>
        <p:xfrm>
          <a:off x="5636667" y="348736"/>
          <a:ext cx="6271647" cy="2000697"/>
        </p:xfrm>
        <a:graphic>
          <a:graphicData uri="http://schemas.openxmlformats.org/drawingml/2006/table">
            <a:tbl>
              <a:tblPr/>
              <a:tblGrid>
                <a:gridCol w="842309">
                  <a:extLst>
                    <a:ext uri="{9D8B030D-6E8A-4147-A177-3AD203B41FA5}">
                      <a16:colId xmlns:a16="http://schemas.microsoft.com/office/drawing/2014/main" val="3422183183"/>
                    </a:ext>
                  </a:extLst>
                </a:gridCol>
                <a:gridCol w="893050">
                  <a:extLst>
                    <a:ext uri="{9D8B030D-6E8A-4147-A177-3AD203B41FA5}">
                      <a16:colId xmlns:a16="http://schemas.microsoft.com/office/drawing/2014/main" val="3135059474"/>
                    </a:ext>
                  </a:extLst>
                </a:gridCol>
                <a:gridCol w="4536288">
                  <a:extLst>
                    <a:ext uri="{9D8B030D-6E8A-4147-A177-3AD203B41FA5}">
                      <a16:colId xmlns:a16="http://schemas.microsoft.com/office/drawing/2014/main" val="1737441185"/>
                    </a:ext>
                  </a:extLst>
                </a:gridCol>
              </a:tblGrid>
              <a:tr h="219202">
                <a:tc>
                  <a:txBody>
                    <a:bodyPr/>
                    <a:lstStyle/>
                    <a:p>
                      <a:pPr algn="ctr">
                        <a:lnSpc>
                          <a:spcPct val="115000"/>
                        </a:lnSpc>
                        <a:spcBef>
                          <a:spcPts val="600"/>
                        </a:spcBef>
                      </a:pPr>
                      <a:r>
                        <a:rPr lang="es-CL" sz="900" b="1">
                          <a:solidFill>
                            <a:srgbClr val="FFFFFF"/>
                          </a:solidFill>
                          <a:effectLst/>
                          <a:latin typeface="Open Sans" panose="020B0606030504020204" pitchFamily="34" charset="0"/>
                          <a:ea typeface="Open Sans" panose="020B0606030504020204" pitchFamily="34" charset="0"/>
                        </a:rPr>
                        <a:t>Sistema</a:t>
                      </a:r>
                      <a:endParaRPr lang="es-MX" sz="11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900" b="1">
                          <a:solidFill>
                            <a:srgbClr val="FFFFFF"/>
                          </a:solidFill>
                          <a:effectLst/>
                          <a:latin typeface="Open Sans" panose="020B0606030504020204" pitchFamily="34" charset="0"/>
                          <a:ea typeface="Open Sans" panose="020B0606030504020204" pitchFamily="34" charset="0"/>
                        </a:rPr>
                        <a:t>Subsistema</a:t>
                      </a:r>
                      <a:endParaRPr lang="es-MX" sz="11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tc>
                  <a:txBody>
                    <a:bodyPr/>
                    <a:lstStyle/>
                    <a:p>
                      <a:pPr algn="ctr">
                        <a:lnSpc>
                          <a:spcPct val="115000"/>
                        </a:lnSpc>
                        <a:spcBef>
                          <a:spcPts val="600"/>
                        </a:spcBef>
                      </a:pPr>
                      <a:r>
                        <a:rPr lang="es-CL" sz="900" b="1">
                          <a:solidFill>
                            <a:srgbClr val="FFFFFF"/>
                          </a:solidFill>
                          <a:effectLst/>
                          <a:latin typeface="Open Sans" panose="020B0606030504020204" pitchFamily="34" charset="0"/>
                          <a:ea typeface="Open Sans" panose="020B0606030504020204" pitchFamily="34" charset="0"/>
                        </a:rPr>
                        <a:t>Riesgo</a:t>
                      </a:r>
                      <a:endParaRPr lang="es-MX" sz="11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DC6"/>
                    </a:solidFill>
                  </a:tcPr>
                </a:tc>
                <a:extLst>
                  <a:ext uri="{0D108BD9-81ED-4DB2-BD59-A6C34878D82A}">
                    <a16:rowId xmlns:a16="http://schemas.microsoft.com/office/drawing/2014/main" val="1553081064"/>
                  </a:ext>
                </a:extLst>
              </a:tr>
              <a:tr h="355895">
                <a:tc>
                  <a:txBody>
                    <a:bodyPr/>
                    <a:lstStyle/>
                    <a:p>
                      <a:pPr algn="just">
                        <a:lnSpc>
                          <a:spcPct val="115000"/>
                        </a:lnSpc>
                        <a:spcBef>
                          <a:spcPts val="600"/>
                        </a:spcBef>
                      </a:pPr>
                      <a:endParaRPr lang="es-CL" sz="9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Glaciares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Variación del riesgo de disminución de la superficie de glaciares en la región debido a la variación de radiación solar y acumulación de nieve</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8807280"/>
                  </a:ext>
                </a:extLst>
              </a:tr>
              <a:tr h="355895">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Recursos Hídricos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Inundaciones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Cambio en el nivel de riesgo asociado a inundaciones urbanas en las distintas comunas debido al cambio climático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000048"/>
                  </a:ext>
                </a:extLst>
              </a:tr>
              <a:tr h="355895">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Recursos Hídricos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Sequía</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Riesgo asociado a sequías hidrológicas en las distintas comunas, considerando el clima futuro en relación con el clima histórico</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2310504"/>
                  </a:ext>
                </a:extLst>
              </a:tr>
              <a:tr h="355895">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Recursos Hídricos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Disponibilidad de agua</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Impedimento de ejercer el uso de derechos de agua íntegramente</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3175198"/>
                  </a:ext>
                </a:extLst>
              </a:tr>
              <a:tr h="355895">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Recursos Hídricos</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a:effectLst/>
                          <a:latin typeface="Open Sans" panose="020B0606030504020204" pitchFamily="34" charset="0"/>
                          <a:ea typeface="Open Sans" panose="020B0606030504020204" pitchFamily="34" charset="0"/>
                        </a:rPr>
                        <a:t>Disponibilidad de agua</a:t>
                      </a:r>
                      <a:endParaRPr lang="es-MX" sz="120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600"/>
                        </a:spcBef>
                      </a:pPr>
                      <a:r>
                        <a:rPr lang="es-CL" sz="900" dirty="0">
                          <a:effectLst/>
                          <a:latin typeface="Open Sans" panose="020B0606030504020204" pitchFamily="34" charset="0"/>
                          <a:ea typeface="Open Sans" panose="020B0606030504020204" pitchFamily="34" charset="0"/>
                        </a:rPr>
                        <a:t>Riesgo de disminución de la disponibilidad de agua superficial para fines ambientales</a:t>
                      </a:r>
                      <a:endParaRPr lang="es-MX" sz="1200" dirty="0">
                        <a:effectLst/>
                        <a:latin typeface="Open Sans" panose="020B0606030504020204" pitchFamily="34" charset="0"/>
                        <a:ea typeface="Open Sans" panose="020B0606030504020204" pitchFamily="34" charset="0"/>
                      </a:endParaRPr>
                    </a:p>
                  </a:txBody>
                  <a:tcPr marL="25400" marR="25400" marT="25400" marB="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800059"/>
                  </a:ext>
                </a:extLst>
              </a:tr>
            </a:tbl>
          </a:graphicData>
        </a:graphic>
      </p:graphicFrame>
    </p:spTree>
    <p:extLst>
      <p:ext uri="{BB962C8B-B14F-4D97-AF65-F5344CB8AC3E}">
        <p14:creationId xmlns:p14="http://schemas.microsoft.com/office/powerpoint/2010/main" val="1909828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3.png">
            <a:extLst>
              <a:ext uri="{FF2B5EF4-FFF2-40B4-BE49-F238E27FC236}">
                <a16:creationId xmlns:a16="http://schemas.microsoft.com/office/drawing/2014/main" id="{8668232B-DC68-C3A5-96EC-B62A0517164F}"/>
              </a:ext>
            </a:extLst>
          </p:cNvPr>
          <p:cNvPicPr/>
          <p:nvPr/>
        </p:nvPicPr>
        <p:blipFill>
          <a:blip r:embed="rId2"/>
          <a:srcRect/>
          <a:stretch>
            <a:fillRect/>
          </a:stretch>
        </p:blipFill>
        <p:spPr>
          <a:xfrm>
            <a:off x="2445385" y="1390497"/>
            <a:ext cx="6957922" cy="4587221"/>
          </a:xfrm>
          <a:prstGeom prst="rect">
            <a:avLst/>
          </a:prstGeom>
          <a:ln/>
        </p:spPr>
      </p:pic>
      <p:sp>
        <p:nvSpPr>
          <p:cNvPr id="5" name="CuadroTexto 4">
            <a:extLst>
              <a:ext uri="{FF2B5EF4-FFF2-40B4-BE49-F238E27FC236}">
                <a16:creationId xmlns:a16="http://schemas.microsoft.com/office/drawing/2014/main" id="{22F9C5C6-D12B-5C48-2498-A1C038646ABD}"/>
              </a:ext>
            </a:extLst>
          </p:cNvPr>
          <p:cNvSpPr txBox="1"/>
          <p:nvPr/>
        </p:nvSpPr>
        <p:spPr>
          <a:xfrm>
            <a:off x="4688655" y="695616"/>
            <a:ext cx="2471382" cy="369332"/>
          </a:xfrm>
          <a:prstGeom prst="rect">
            <a:avLst/>
          </a:prstGeom>
          <a:noFill/>
        </p:spPr>
        <p:txBody>
          <a:bodyPr wrap="none" rtlCol="0">
            <a:spAutoFit/>
          </a:bodyPr>
          <a:lstStyle/>
          <a:p>
            <a:r>
              <a:rPr lang="es-MX" dirty="0"/>
              <a:t>EMISIONES REGIONALES</a:t>
            </a:r>
          </a:p>
        </p:txBody>
      </p:sp>
    </p:spTree>
    <p:extLst>
      <p:ext uri="{BB962C8B-B14F-4D97-AF65-F5344CB8AC3E}">
        <p14:creationId xmlns:p14="http://schemas.microsoft.com/office/powerpoint/2010/main" val="406894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217286F-C4A2-330B-2FFD-53D56B2CC451}"/>
              </a:ext>
            </a:extLst>
          </p:cNvPr>
          <p:cNvSpPr txBox="1"/>
          <p:nvPr/>
        </p:nvSpPr>
        <p:spPr>
          <a:xfrm>
            <a:off x="491321" y="614148"/>
            <a:ext cx="10972800" cy="5336974"/>
          </a:xfrm>
          <a:prstGeom prst="rect">
            <a:avLst/>
          </a:prstGeom>
          <a:noFill/>
        </p:spPr>
        <p:txBody>
          <a:bodyPr wrap="square">
            <a:spAutoFit/>
          </a:bodyPr>
          <a:lstStyle/>
          <a:p>
            <a:pPr algn="ctr">
              <a:lnSpc>
                <a:spcPct val="115000"/>
              </a:lnSpc>
              <a:spcBef>
                <a:spcPts val="600"/>
              </a:spcBef>
            </a:pPr>
            <a:r>
              <a:rPr lang="es-CL" sz="1800" b="1" dirty="0">
                <a:effectLst/>
                <a:latin typeface="Arial" panose="020B0604020202020204" pitchFamily="34" charset="0"/>
                <a:ea typeface="Arial" panose="020B0604020202020204" pitchFamily="34" charset="0"/>
              </a:rPr>
              <a:t>Los objetivos de este portafolio de medidas son los siguientes</a:t>
            </a:r>
            <a:endParaRPr lang="es-MX" sz="1800" b="1" dirty="0">
              <a:effectLst/>
              <a:latin typeface="Open Sans" panose="020B0606030504020204" pitchFamily="34" charset="0"/>
              <a:ea typeface="Open Sans" panose="020B0606030504020204" pitchFamily="34" charset="0"/>
            </a:endParaRPr>
          </a:p>
          <a:p>
            <a:pPr algn="just">
              <a:lnSpc>
                <a:spcPct val="115000"/>
              </a:lnSpc>
              <a:spcBef>
                <a:spcPts val="600"/>
              </a:spcBef>
            </a:pPr>
            <a:r>
              <a:rPr lang="es-CL" sz="1800" dirty="0">
                <a:effectLst/>
                <a:latin typeface="Arial" panose="020B0604020202020204" pitchFamily="34" charset="0"/>
                <a:ea typeface="Arial" panose="020B0604020202020204" pitchFamily="34" charset="0"/>
              </a:rPr>
              <a:t> </a:t>
            </a:r>
            <a:endParaRPr lang="es-MX" sz="1800" dirty="0">
              <a:effectLst/>
              <a:latin typeface="Open Sans" panose="020B0606030504020204" pitchFamily="34" charset="0"/>
              <a:ea typeface="Open Sans" panose="020B0606030504020204" pitchFamily="34" charset="0"/>
            </a:endParaRPr>
          </a:p>
          <a:p>
            <a:pPr marL="342900" lvl="0" indent="-342900" algn="just">
              <a:lnSpc>
                <a:spcPct val="120000"/>
              </a:lnSpc>
              <a:spcBef>
                <a:spcPts val="600"/>
              </a:spcBef>
              <a:spcAft>
                <a:spcPts val="1000"/>
              </a:spcAft>
              <a:buFont typeface="Arial" panose="020B0604020202020204" pitchFamily="34" charset="0"/>
              <a:buChar char="●"/>
            </a:pPr>
            <a:r>
              <a:rPr lang="es-CL" sz="1800" b="1" u="none" strike="noStrike" dirty="0">
                <a:effectLst/>
                <a:latin typeface="Open Sans" panose="020B0606030504020204" pitchFamily="34" charset="0"/>
                <a:ea typeface="Open Sans" panose="020B0606030504020204" pitchFamily="34" charset="0"/>
              </a:rPr>
              <a:t>Objetivo de Adaptación 1 (Ad1):</a:t>
            </a:r>
            <a:r>
              <a:rPr lang="es-CL" sz="1800" u="none" strike="noStrike" dirty="0">
                <a:effectLst/>
                <a:latin typeface="Arial" panose="020B0604020202020204" pitchFamily="34" charset="0"/>
                <a:ea typeface="Arial" panose="020B0604020202020204" pitchFamily="34" charset="0"/>
              </a:rPr>
              <a:t> Reducir la exposición y/o sensibilidad de la población, servicios críticos y actividades productivas ante múltiples riesgos climáticos.</a:t>
            </a:r>
            <a:endParaRPr lang="es-MX" sz="1800" u="none" strike="noStrike" dirty="0">
              <a:effectLst/>
              <a:latin typeface="Open Sans" panose="020B0606030504020204" pitchFamily="34" charset="0"/>
              <a:ea typeface="Open Sans" panose="020B0606030504020204" pitchFamily="34" charset="0"/>
            </a:endParaRPr>
          </a:p>
          <a:p>
            <a:pPr marL="342900" lvl="0" indent="-342900" algn="just">
              <a:lnSpc>
                <a:spcPct val="120000"/>
              </a:lnSpc>
              <a:spcBef>
                <a:spcPts val="600"/>
              </a:spcBef>
              <a:spcAft>
                <a:spcPts val="1000"/>
              </a:spcAft>
              <a:buFont typeface="Arial" panose="020B0604020202020204" pitchFamily="34" charset="0"/>
              <a:buChar char="●"/>
            </a:pPr>
            <a:r>
              <a:rPr lang="es-CL" sz="1800" b="1" u="none" strike="noStrike" dirty="0">
                <a:effectLst/>
                <a:latin typeface="Open Sans" panose="020B0606030504020204" pitchFamily="34" charset="0"/>
                <a:ea typeface="Open Sans" panose="020B0606030504020204" pitchFamily="34" charset="0"/>
              </a:rPr>
              <a:t>Objetivo de Adaptación 1 (Ad2): </a:t>
            </a:r>
            <a:r>
              <a:rPr lang="es-CL" sz="1800" u="none" strike="noStrike" dirty="0">
                <a:effectLst/>
                <a:latin typeface="Arial" panose="020B0604020202020204" pitchFamily="34" charset="0"/>
                <a:ea typeface="Arial" panose="020B0604020202020204" pitchFamily="34" charset="0"/>
              </a:rPr>
              <a:t>Fortalecer la conservación de la naturaleza terrestre y marina en la región ante múltiples riesgos climáticos, en base a su valor intrínseco como también en función de la provisión de servicios ecosistémicos.</a:t>
            </a:r>
            <a:endParaRPr lang="es-MX" sz="1800" u="none" strike="noStrike" dirty="0">
              <a:effectLst/>
              <a:latin typeface="Open Sans" panose="020B0606030504020204" pitchFamily="34" charset="0"/>
              <a:ea typeface="Open Sans" panose="020B0606030504020204" pitchFamily="34" charset="0"/>
            </a:endParaRPr>
          </a:p>
          <a:p>
            <a:pPr marL="342900" lvl="0" indent="-342900" algn="just">
              <a:lnSpc>
                <a:spcPct val="120000"/>
              </a:lnSpc>
              <a:spcBef>
                <a:spcPts val="600"/>
              </a:spcBef>
              <a:spcAft>
                <a:spcPts val="1000"/>
              </a:spcAft>
              <a:buFont typeface="Arial" panose="020B0604020202020204" pitchFamily="34" charset="0"/>
              <a:buChar char="●"/>
            </a:pPr>
            <a:r>
              <a:rPr lang="es-CL" sz="1800" b="1" u="none" strike="noStrike" dirty="0">
                <a:effectLst/>
                <a:latin typeface="Open Sans" panose="020B0606030504020204" pitchFamily="34" charset="0"/>
                <a:ea typeface="Open Sans" panose="020B0606030504020204" pitchFamily="34" charset="0"/>
              </a:rPr>
              <a:t>Objetivo de Mitigación 1 (Mit1):</a:t>
            </a:r>
            <a:r>
              <a:rPr lang="es-CL" sz="1800" u="none" strike="noStrike" dirty="0">
                <a:effectLst/>
                <a:latin typeface="Open Sans" panose="020B0606030504020204" pitchFamily="34" charset="0"/>
                <a:ea typeface="Open Sans" panose="020B0606030504020204" pitchFamily="34" charset="0"/>
              </a:rPr>
              <a:t> Limitar las emisiones de la región a un presupuesto de 6.6 MtCO2eq entre 2020 y 2030</a:t>
            </a:r>
            <a:endParaRPr lang="es-MX" sz="1800" u="none" strike="noStrike" dirty="0">
              <a:effectLst/>
              <a:latin typeface="Open Sans" panose="020B0606030504020204" pitchFamily="34" charset="0"/>
              <a:ea typeface="Open Sans" panose="020B0606030504020204" pitchFamily="34" charset="0"/>
            </a:endParaRPr>
          </a:p>
          <a:p>
            <a:pPr marL="342900" lvl="0" indent="-342900" algn="just">
              <a:lnSpc>
                <a:spcPct val="120000"/>
              </a:lnSpc>
              <a:spcBef>
                <a:spcPts val="600"/>
              </a:spcBef>
              <a:spcAft>
                <a:spcPts val="1000"/>
              </a:spcAft>
              <a:buFont typeface="Arial" panose="020B0604020202020204" pitchFamily="34" charset="0"/>
              <a:buChar char="●"/>
            </a:pPr>
            <a:r>
              <a:rPr lang="es-CL" sz="1800" b="1" u="none" strike="noStrike" dirty="0">
                <a:effectLst/>
                <a:latin typeface="Open Sans" panose="020B0606030504020204" pitchFamily="34" charset="0"/>
                <a:ea typeface="Open Sans" panose="020B0606030504020204" pitchFamily="34" charset="0"/>
              </a:rPr>
              <a:t>Objetivo de Mitigación 2 (Mit2).</a:t>
            </a:r>
            <a:r>
              <a:rPr lang="es-CL" sz="1800" u="none" strike="noStrike" dirty="0">
                <a:effectLst/>
                <a:latin typeface="Open Sans" panose="020B0606030504020204" pitchFamily="34" charset="0"/>
                <a:ea typeface="Open Sans" panose="020B0606030504020204" pitchFamily="34" charset="0"/>
              </a:rPr>
              <a:t> Reducir las emisiones de carbono negro en la región en un 25% </a:t>
            </a:r>
            <a:endParaRPr lang="es-MX" sz="1800" u="none" strike="noStrike" dirty="0">
              <a:effectLst/>
              <a:latin typeface="Open Sans" panose="020B0606030504020204" pitchFamily="34" charset="0"/>
              <a:ea typeface="Open Sans" panose="020B0606030504020204" pitchFamily="34" charset="0"/>
            </a:endParaRPr>
          </a:p>
          <a:p>
            <a:pPr marL="342900" lvl="0" indent="-342900" algn="just">
              <a:lnSpc>
                <a:spcPct val="120000"/>
              </a:lnSpc>
              <a:spcBef>
                <a:spcPts val="600"/>
              </a:spcBef>
              <a:spcAft>
                <a:spcPts val="1000"/>
              </a:spcAft>
              <a:buFont typeface="Arial" panose="020B0604020202020204" pitchFamily="34" charset="0"/>
              <a:buChar char="●"/>
            </a:pPr>
            <a:r>
              <a:rPr lang="es-CL" sz="1800" b="1" u="none" strike="noStrike" dirty="0">
                <a:effectLst/>
                <a:latin typeface="Open Sans" panose="020B0606030504020204" pitchFamily="34" charset="0"/>
                <a:ea typeface="Open Sans" panose="020B0606030504020204" pitchFamily="34" charset="0"/>
              </a:rPr>
              <a:t>Objetivo de Mitigación 3 (Mit3).</a:t>
            </a:r>
            <a:r>
              <a:rPr lang="es-CL" sz="1800" u="none" strike="noStrike" dirty="0">
                <a:effectLst/>
                <a:latin typeface="Open Sans" panose="020B0606030504020204" pitchFamily="34" charset="0"/>
                <a:ea typeface="Open Sans" panose="020B0606030504020204" pitchFamily="34" charset="0"/>
              </a:rPr>
              <a:t> La región aumentará en 1000 hectáreas la superficie de bosque nativo (preferentemente formaciones esclerófilas de queñoa) que se encuentra bajo manejo sustentable, ya sea a través de iniciativas privadas o creación de nuevas áreas protegidas.</a:t>
            </a:r>
            <a:endParaRPr lang="es-MX" sz="1800" u="none" strike="noStrike" dirty="0">
              <a:effectLst/>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129999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1628385F-EC0C-12DD-2565-C72EA0CEB339}"/>
              </a:ext>
            </a:extLst>
          </p:cNvPr>
          <p:cNvGraphicFramePr>
            <a:graphicFrameLocks noGrp="1"/>
          </p:cNvGraphicFramePr>
          <p:nvPr>
            <p:extLst>
              <p:ext uri="{D42A27DB-BD31-4B8C-83A1-F6EECF244321}">
                <p14:modId xmlns:p14="http://schemas.microsoft.com/office/powerpoint/2010/main" val="3374957063"/>
              </p:ext>
            </p:extLst>
          </p:nvPr>
        </p:nvGraphicFramePr>
        <p:xfrm>
          <a:off x="504967" y="1050879"/>
          <a:ext cx="10863618" cy="4949713"/>
        </p:xfrm>
        <a:graphic>
          <a:graphicData uri="http://schemas.openxmlformats.org/drawingml/2006/table">
            <a:tbl>
              <a:tblPr/>
              <a:tblGrid>
                <a:gridCol w="2707547">
                  <a:extLst>
                    <a:ext uri="{9D8B030D-6E8A-4147-A177-3AD203B41FA5}">
                      <a16:colId xmlns:a16="http://schemas.microsoft.com/office/drawing/2014/main" val="2682700672"/>
                    </a:ext>
                  </a:extLst>
                </a:gridCol>
                <a:gridCol w="1220069">
                  <a:extLst>
                    <a:ext uri="{9D8B030D-6E8A-4147-A177-3AD203B41FA5}">
                      <a16:colId xmlns:a16="http://schemas.microsoft.com/office/drawing/2014/main" val="4204464309"/>
                    </a:ext>
                  </a:extLst>
                </a:gridCol>
                <a:gridCol w="2657408">
                  <a:extLst>
                    <a:ext uri="{9D8B030D-6E8A-4147-A177-3AD203B41FA5}">
                      <a16:colId xmlns:a16="http://schemas.microsoft.com/office/drawing/2014/main" val="2330609052"/>
                    </a:ext>
                  </a:extLst>
                </a:gridCol>
                <a:gridCol w="4278594">
                  <a:extLst>
                    <a:ext uri="{9D8B030D-6E8A-4147-A177-3AD203B41FA5}">
                      <a16:colId xmlns:a16="http://schemas.microsoft.com/office/drawing/2014/main" val="1101637052"/>
                    </a:ext>
                  </a:extLst>
                </a:gridCol>
              </a:tblGrid>
              <a:tr h="258560">
                <a:tc>
                  <a:txBody>
                    <a:bodyPr/>
                    <a:lstStyle/>
                    <a:p>
                      <a:pPr algn="just">
                        <a:lnSpc>
                          <a:spcPct val="115000"/>
                        </a:lnSpc>
                        <a:spcBef>
                          <a:spcPts val="600"/>
                        </a:spcBef>
                      </a:pPr>
                      <a:r>
                        <a:rPr lang="es-CL" sz="1400" b="1">
                          <a:solidFill>
                            <a:srgbClr val="FFFFFF"/>
                          </a:solidFill>
                          <a:effectLst/>
                          <a:latin typeface="Open Sans" panose="020B0606030504020204" pitchFamily="34" charset="0"/>
                          <a:ea typeface="Open Sans" panose="020B0606030504020204" pitchFamily="34" charset="0"/>
                        </a:rPr>
                        <a:t>Actividad</a:t>
                      </a:r>
                      <a:endParaRPr lang="es-MX" sz="2000">
                        <a:effectLst/>
                        <a:latin typeface="Open Sans" panose="020B0606030504020204" pitchFamily="34" charset="0"/>
                        <a:ea typeface="Open Sans" panose="020B0606030504020204" pitchFamily="34" charset="0"/>
                      </a:endParaRPr>
                    </a:p>
                  </a:txBody>
                  <a:tcPr marL="27305" marR="27305" marT="27305" marB="27305" anchor="b">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17B1DC"/>
                    </a:solidFill>
                  </a:tcPr>
                </a:tc>
                <a:tc>
                  <a:txBody>
                    <a:bodyPr/>
                    <a:lstStyle/>
                    <a:p>
                      <a:pPr algn="just">
                        <a:lnSpc>
                          <a:spcPct val="115000"/>
                        </a:lnSpc>
                        <a:spcBef>
                          <a:spcPts val="600"/>
                        </a:spcBef>
                      </a:pPr>
                      <a:r>
                        <a:rPr lang="es-CL" sz="1400" b="1">
                          <a:solidFill>
                            <a:srgbClr val="FFFFFF"/>
                          </a:solidFill>
                          <a:effectLst/>
                          <a:latin typeface="Open Sans" panose="020B0606030504020204" pitchFamily="34" charset="0"/>
                          <a:ea typeface="Open Sans" panose="020B0606030504020204" pitchFamily="34" charset="0"/>
                        </a:rPr>
                        <a:t>Modalidad</a:t>
                      </a:r>
                      <a:endParaRPr lang="es-MX" sz="2000">
                        <a:effectLst/>
                        <a:latin typeface="Open Sans" panose="020B0606030504020204" pitchFamily="34" charset="0"/>
                        <a:ea typeface="Open Sans" panose="020B0606030504020204" pitchFamily="34" charset="0"/>
                      </a:endParaRPr>
                    </a:p>
                  </a:txBody>
                  <a:tcPr marL="27305" marR="27305" marT="27305" marB="27305" anchor="b">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17B1DC"/>
                    </a:solidFill>
                  </a:tcPr>
                </a:tc>
                <a:tc>
                  <a:txBody>
                    <a:bodyPr/>
                    <a:lstStyle/>
                    <a:p>
                      <a:pPr algn="just">
                        <a:lnSpc>
                          <a:spcPct val="115000"/>
                        </a:lnSpc>
                        <a:spcBef>
                          <a:spcPts val="600"/>
                        </a:spcBef>
                      </a:pPr>
                      <a:r>
                        <a:rPr lang="es-CL" sz="1400" b="1" dirty="0">
                          <a:solidFill>
                            <a:srgbClr val="FFFFFF"/>
                          </a:solidFill>
                          <a:effectLst/>
                          <a:latin typeface="Open Sans" panose="020B0606030504020204" pitchFamily="34" charset="0"/>
                          <a:ea typeface="Open Sans" panose="020B0606030504020204" pitchFamily="34" charset="0"/>
                        </a:rPr>
                        <a:t>Fechas (2023)</a:t>
                      </a:r>
                      <a:endParaRPr lang="es-MX" sz="2000" dirty="0">
                        <a:effectLst/>
                        <a:latin typeface="Open Sans" panose="020B0606030504020204" pitchFamily="34" charset="0"/>
                        <a:ea typeface="Open Sans" panose="020B0606030504020204" pitchFamily="34" charset="0"/>
                      </a:endParaRPr>
                    </a:p>
                  </a:txBody>
                  <a:tcPr marL="27305" marR="27305" marT="27305" marB="27305" anchor="b">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17B1DC"/>
                    </a:solidFill>
                  </a:tcPr>
                </a:tc>
                <a:tc>
                  <a:txBody>
                    <a:bodyPr/>
                    <a:lstStyle/>
                    <a:p>
                      <a:pPr algn="just">
                        <a:lnSpc>
                          <a:spcPct val="115000"/>
                        </a:lnSpc>
                        <a:spcBef>
                          <a:spcPts val="600"/>
                        </a:spcBef>
                      </a:pPr>
                      <a:r>
                        <a:rPr lang="es-CL" sz="1400" b="1">
                          <a:solidFill>
                            <a:srgbClr val="FFFFFF"/>
                          </a:solidFill>
                          <a:effectLst/>
                          <a:latin typeface="Open Sans" panose="020B0606030504020204" pitchFamily="34" charset="0"/>
                          <a:ea typeface="Open Sans" panose="020B0606030504020204" pitchFamily="34" charset="0"/>
                        </a:rPr>
                        <a:t>Objetivo</a:t>
                      </a:r>
                      <a:endParaRPr lang="es-MX" sz="2000">
                        <a:effectLst/>
                        <a:latin typeface="Open Sans" panose="020B0606030504020204" pitchFamily="34" charset="0"/>
                        <a:ea typeface="Open Sans" panose="020B0606030504020204" pitchFamily="34" charset="0"/>
                      </a:endParaRPr>
                    </a:p>
                  </a:txBody>
                  <a:tcPr marL="27305" marR="27305" marT="27305" marB="27305" anchor="b">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17B1DC"/>
                    </a:solidFill>
                  </a:tcPr>
                </a:tc>
                <a:extLst>
                  <a:ext uri="{0D108BD9-81ED-4DB2-BD59-A6C34878D82A}">
                    <a16:rowId xmlns:a16="http://schemas.microsoft.com/office/drawing/2014/main" val="1086169713"/>
                  </a:ext>
                </a:extLst>
              </a:tr>
              <a:tr h="548434">
                <a:tc>
                  <a:txBody>
                    <a:bodyPr/>
                    <a:lstStyle/>
                    <a:p>
                      <a:pPr algn="just">
                        <a:lnSpc>
                          <a:spcPct val="120000"/>
                        </a:lnSpc>
                        <a:spcBef>
                          <a:spcPts val="600"/>
                        </a:spcBef>
                      </a:pPr>
                      <a:r>
                        <a:rPr lang="es-CL" sz="1400" b="1" dirty="0">
                          <a:effectLst/>
                          <a:latin typeface="Open Sans" panose="020B0606030504020204" pitchFamily="34" charset="0"/>
                          <a:ea typeface="Open Sans" panose="020B0606030504020204" pitchFamily="34" charset="0"/>
                        </a:rPr>
                        <a:t>5 entrevistas de vinculación temprana</a:t>
                      </a:r>
                      <a:endParaRPr lang="es-MX" sz="2000" dirty="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Virtual</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Última semana de junio /</a:t>
                      </a:r>
                      <a:endParaRPr lang="es-MX" sz="2000">
                        <a:effectLst/>
                        <a:latin typeface="Open Sans" panose="020B0606030504020204" pitchFamily="34" charset="0"/>
                        <a:ea typeface="Open Sans" panose="020B0606030504020204" pitchFamily="34" charset="0"/>
                      </a:endParaRPr>
                    </a:p>
                    <a:p>
                      <a:pPr algn="just">
                        <a:lnSpc>
                          <a:spcPct val="120000"/>
                        </a:lnSpc>
                        <a:spcBef>
                          <a:spcPts val="600"/>
                        </a:spcBef>
                      </a:pPr>
                      <a:r>
                        <a:rPr lang="es-CL" sz="1400">
                          <a:effectLst/>
                          <a:latin typeface="Open Sans" panose="020B0606030504020204" pitchFamily="34" charset="0"/>
                          <a:ea typeface="Open Sans" panose="020B0606030504020204" pitchFamily="34" charset="0"/>
                        </a:rPr>
                        <a:t>primera semana de julio</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Identificación de actores e incorporación pertinencia regional a plan de participación. </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76407727"/>
                  </a:ext>
                </a:extLst>
              </a:tr>
              <a:tr h="451079">
                <a:tc>
                  <a:txBody>
                    <a:bodyPr/>
                    <a:lstStyle/>
                    <a:p>
                      <a:pPr algn="just">
                        <a:lnSpc>
                          <a:spcPct val="120000"/>
                        </a:lnSpc>
                        <a:spcBef>
                          <a:spcPts val="600"/>
                        </a:spcBef>
                      </a:pPr>
                      <a:r>
                        <a:rPr lang="es-CL" sz="1400" b="1">
                          <a:effectLst/>
                          <a:latin typeface="Open Sans" panose="020B0606030504020204" pitchFamily="34" charset="0"/>
                          <a:ea typeface="Open Sans" panose="020B0606030504020204" pitchFamily="34" charset="0"/>
                        </a:rPr>
                        <a:t>Mapeo de actores</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Gabinete</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Primera quincena de julio</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Definición de actores a convocar para talleres 1-4</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2714635012"/>
                  </a:ext>
                </a:extLst>
              </a:tr>
              <a:tr h="871653">
                <a:tc>
                  <a:txBody>
                    <a:bodyPr/>
                    <a:lstStyle/>
                    <a:p>
                      <a:pPr algn="just">
                        <a:lnSpc>
                          <a:spcPct val="120000"/>
                        </a:lnSpc>
                        <a:spcBef>
                          <a:spcPts val="600"/>
                        </a:spcBef>
                      </a:pPr>
                      <a:r>
                        <a:rPr lang="es-CL" sz="1400" b="1">
                          <a:effectLst/>
                          <a:latin typeface="Open Sans" panose="020B0606030504020204" pitchFamily="34" charset="0"/>
                          <a:ea typeface="Open Sans" panose="020B0606030504020204" pitchFamily="34" charset="0"/>
                        </a:rPr>
                        <a:t>Taller 1</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Presencial (Arica)</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dirty="0">
                          <a:effectLst/>
                          <a:latin typeface="Open Sans" panose="020B0606030504020204" pitchFamily="34" charset="0"/>
                          <a:ea typeface="Open Sans" panose="020B0606030504020204" pitchFamily="34" charset="0"/>
                        </a:rPr>
                        <a:t>Miércoles 26 de julio</a:t>
                      </a:r>
                      <a:endParaRPr lang="es-MX" sz="2000" dirty="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Introducción al proyecto y proceso participativo y Levantamiento de información sobre riesgos y percepciones locales sobre el cambio climático</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3042450248"/>
                  </a:ext>
                </a:extLst>
              </a:tr>
              <a:tr h="637271">
                <a:tc>
                  <a:txBody>
                    <a:bodyPr/>
                    <a:lstStyle/>
                    <a:p>
                      <a:pPr algn="just">
                        <a:lnSpc>
                          <a:spcPct val="120000"/>
                        </a:lnSpc>
                        <a:spcBef>
                          <a:spcPts val="600"/>
                        </a:spcBef>
                      </a:pPr>
                      <a:r>
                        <a:rPr lang="es-CL" sz="1400" b="1">
                          <a:effectLst/>
                          <a:latin typeface="Open Sans" panose="020B0606030504020204" pitchFamily="34" charset="0"/>
                          <a:ea typeface="Open Sans" panose="020B0606030504020204" pitchFamily="34" charset="0"/>
                        </a:rPr>
                        <a:t>Taller 2</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Virtual</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Martes 29 de agosto</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15000"/>
                        </a:lnSpc>
                        <a:spcBef>
                          <a:spcPts val="600"/>
                        </a:spcBef>
                      </a:pPr>
                      <a:r>
                        <a:rPr lang="es-CL" sz="1400">
                          <a:effectLst/>
                          <a:latin typeface="Open Sans" panose="020B0606030504020204" pitchFamily="34" charset="0"/>
                          <a:ea typeface="Open Sans" panose="020B0606030504020204" pitchFamily="34" charset="0"/>
                        </a:rPr>
                        <a:t>Adaptación - Validación de riesgos y definición de objetivos de adaptación para la región</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3194756931"/>
                  </a:ext>
                </a:extLst>
              </a:tr>
              <a:tr h="435746">
                <a:tc>
                  <a:txBody>
                    <a:bodyPr/>
                    <a:lstStyle/>
                    <a:p>
                      <a:pPr algn="just">
                        <a:lnSpc>
                          <a:spcPct val="120000"/>
                        </a:lnSpc>
                        <a:spcBef>
                          <a:spcPts val="600"/>
                        </a:spcBef>
                      </a:pPr>
                      <a:r>
                        <a:rPr lang="es-CL" sz="1400" b="1">
                          <a:effectLst/>
                          <a:latin typeface="Open Sans" panose="020B0606030504020204" pitchFamily="34" charset="0"/>
                          <a:ea typeface="Open Sans" panose="020B0606030504020204" pitchFamily="34" charset="0"/>
                        </a:rPr>
                        <a:t>Taller 3</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Presencial</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Miércoles 27 de septiembre</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15000"/>
                        </a:lnSpc>
                        <a:spcBef>
                          <a:spcPts val="600"/>
                        </a:spcBef>
                      </a:pPr>
                      <a:r>
                        <a:rPr lang="es-CL" sz="1400">
                          <a:effectLst/>
                          <a:latin typeface="Open Sans" panose="020B0606030504020204" pitchFamily="34" charset="0"/>
                          <a:ea typeface="Open Sans" panose="020B0606030504020204" pitchFamily="34" charset="0"/>
                        </a:rPr>
                        <a:t>Caracterización y proyección de emisiones para la región</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2556396444"/>
                  </a:ext>
                </a:extLst>
              </a:tr>
              <a:tr h="661366">
                <a:tc>
                  <a:txBody>
                    <a:bodyPr/>
                    <a:lstStyle/>
                    <a:p>
                      <a:pPr algn="just">
                        <a:lnSpc>
                          <a:spcPct val="120000"/>
                        </a:lnSpc>
                        <a:spcBef>
                          <a:spcPts val="600"/>
                        </a:spcBef>
                      </a:pPr>
                      <a:r>
                        <a:rPr lang="es-CL" sz="1400" b="1">
                          <a:effectLst/>
                          <a:latin typeface="Open Sans" panose="020B0606030504020204" pitchFamily="34" charset="0"/>
                          <a:ea typeface="Open Sans" panose="020B0606030504020204" pitchFamily="34" charset="0"/>
                        </a:rPr>
                        <a:t>Taller con representantes de pueblos originarios y pueblos tribales</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Presencial (Arica)</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Jueves 28 de septiembre</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Presentación proyecto y propuesta preliminar de metas y medidas. Levantamiento de observaciones</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3401732394"/>
                  </a:ext>
                </a:extLst>
              </a:tr>
              <a:tr h="240792">
                <a:tc>
                  <a:txBody>
                    <a:bodyPr/>
                    <a:lstStyle/>
                    <a:p>
                      <a:pPr algn="just">
                        <a:lnSpc>
                          <a:spcPct val="120000"/>
                        </a:lnSpc>
                        <a:spcBef>
                          <a:spcPts val="600"/>
                        </a:spcBef>
                      </a:pPr>
                      <a:r>
                        <a:rPr lang="es-CL" sz="1400" b="1">
                          <a:effectLst/>
                          <a:latin typeface="Open Sans" panose="020B0606030504020204" pitchFamily="34" charset="0"/>
                          <a:ea typeface="Open Sans" panose="020B0606030504020204" pitchFamily="34" charset="0"/>
                        </a:rPr>
                        <a:t>Taller 4</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Virtual</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Última semana octubre</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Validación de objetivos, metas y medidas</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3529395461"/>
                  </a:ext>
                </a:extLst>
              </a:tr>
              <a:tr h="451079">
                <a:tc>
                  <a:txBody>
                    <a:bodyPr/>
                    <a:lstStyle/>
                    <a:p>
                      <a:pPr algn="just">
                        <a:lnSpc>
                          <a:spcPct val="120000"/>
                        </a:lnSpc>
                        <a:spcBef>
                          <a:spcPts val="600"/>
                        </a:spcBef>
                      </a:pPr>
                      <a:r>
                        <a:rPr lang="es-CL" sz="1400" b="1">
                          <a:effectLst/>
                          <a:latin typeface="Open Sans" panose="020B0606030504020204" pitchFamily="34" charset="0"/>
                          <a:ea typeface="Open Sans" panose="020B0606030504020204" pitchFamily="34" charset="0"/>
                        </a:rPr>
                        <a:t>Encuesta</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Virtual</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a:effectLst/>
                          <a:latin typeface="Open Sans" panose="020B0606030504020204" pitchFamily="34" charset="0"/>
                          <a:ea typeface="Open Sans" panose="020B0606030504020204" pitchFamily="34" charset="0"/>
                        </a:rPr>
                        <a:t>Durante 10 días después de taller 4</a:t>
                      </a:r>
                      <a:endParaRPr lang="es-MX" sz="200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just">
                        <a:lnSpc>
                          <a:spcPct val="120000"/>
                        </a:lnSpc>
                        <a:spcBef>
                          <a:spcPts val="600"/>
                        </a:spcBef>
                      </a:pPr>
                      <a:r>
                        <a:rPr lang="es-CL" sz="1400" dirty="0">
                          <a:effectLst/>
                          <a:latin typeface="Open Sans" panose="020B0606030504020204" pitchFamily="34" charset="0"/>
                          <a:ea typeface="Open Sans" panose="020B0606030504020204" pitchFamily="34" charset="0"/>
                        </a:rPr>
                        <a:t>Priorización de medidas</a:t>
                      </a:r>
                      <a:endParaRPr lang="es-MX" sz="2000" dirty="0">
                        <a:effectLst/>
                        <a:latin typeface="Open Sans" panose="020B0606030504020204" pitchFamily="34" charset="0"/>
                        <a:ea typeface="Open Sans" panose="020B0606030504020204" pitchFamily="34" charset="0"/>
                      </a:endParaRPr>
                    </a:p>
                  </a:txBody>
                  <a:tcPr marL="17780" marR="17780" marT="17780" marB="1778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extLst>
                  <a:ext uri="{0D108BD9-81ED-4DB2-BD59-A6C34878D82A}">
                    <a16:rowId xmlns:a16="http://schemas.microsoft.com/office/drawing/2014/main" val="1368702895"/>
                  </a:ext>
                </a:extLst>
              </a:tr>
            </a:tbl>
          </a:graphicData>
        </a:graphic>
      </p:graphicFrame>
      <p:sp>
        <p:nvSpPr>
          <p:cNvPr id="6" name="CuadroTexto 5">
            <a:extLst>
              <a:ext uri="{FF2B5EF4-FFF2-40B4-BE49-F238E27FC236}">
                <a16:creationId xmlns:a16="http://schemas.microsoft.com/office/drawing/2014/main" id="{53D65CEA-511B-3D2D-4D9E-6B1536991302}"/>
              </a:ext>
            </a:extLst>
          </p:cNvPr>
          <p:cNvSpPr txBox="1"/>
          <p:nvPr/>
        </p:nvSpPr>
        <p:spPr>
          <a:xfrm>
            <a:off x="3410873" y="341194"/>
            <a:ext cx="5370253" cy="523220"/>
          </a:xfrm>
          <a:prstGeom prst="rect">
            <a:avLst/>
          </a:prstGeom>
          <a:noFill/>
        </p:spPr>
        <p:txBody>
          <a:bodyPr wrap="none" rtlCol="0">
            <a:spAutoFit/>
          </a:bodyPr>
          <a:lstStyle/>
          <a:p>
            <a:r>
              <a:rPr lang="es-MX" sz="2800" b="1" dirty="0"/>
              <a:t>Participación y aportes ciudadanos</a:t>
            </a:r>
          </a:p>
        </p:txBody>
      </p:sp>
    </p:spTree>
    <p:extLst>
      <p:ext uri="{BB962C8B-B14F-4D97-AF65-F5344CB8AC3E}">
        <p14:creationId xmlns:p14="http://schemas.microsoft.com/office/powerpoint/2010/main" val="1622423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811A64-11A3-33F6-4054-FC83F64162BC}"/>
              </a:ext>
            </a:extLst>
          </p:cNvPr>
          <p:cNvPicPr>
            <a:picLocks noChangeAspect="1"/>
          </p:cNvPicPr>
          <p:nvPr/>
        </p:nvPicPr>
        <p:blipFill>
          <a:blip r:embed="rId2"/>
          <a:stretch>
            <a:fillRect/>
          </a:stretch>
        </p:blipFill>
        <p:spPr>
          <a:xfrm>
            <a:off x="3516574" y="1162418"/>
            <a:ext cx="5158852" cy="4886538"/>
          </a:xfrm>
          <a:prstGeom prst="rect">
            <a:avLst/>
          </a:prstGeom>
        </p:spPr>
      </p:pic>
      <p:sp>
        <p:nvSpPr>
          <p:cNvPr id="6" name="CuadroTexto 5">
            <a:extLst>
              <a:ext uri="{FF2B5EF4-FFF2-40B4-BE49-F238E27FC236}">
                <a16:creationId xmlns:a16="http://schemas.microsoft.com/office/drawing/2014/main" id="{9A96DE54-08E0-C923-83DA-A99778E6DB43}"/>
              </a:ext>
            </a:extLst>
          </p:cNvPr>
          <p:cNvSpPr txBox="1"/>
          <p:nvPr/>
        </p:nvSpPr>
        <p:spPr>
          <a:xfrm>
            <a:off x="4289374" y="624378"/>
            <a:ext cx="3005311" cy="523220"/>
          </a:xfrm>
          <a:prstGeom prst="rect">
            <a:avLst/>
          </a:prstGeom>
          <a:noFill/>
        </p:spPr>
        <p:txBody>
          <a:bodyPr wrap="none" rtlCol="0">
            <a:spAutoFit/>
          </a:bodyPr>
          <a:lstStyle/>
          <a:p>
            <a:pPr algn="ctr"/>
            <a:r>
              <a:rPr lang="es-MX" sz="2800" b="1" dirty="0"/>
              <a:t>Portafolio medidas</a:t>
            </a:r>
          </a:p>
        </p:txBody>
      </p:sp>
    </p:spTree>
    <p:extLst>
      <p:ext uri="{BB962C8B-B14F-4D97-AF65-F5344CB8AC3E}">
        <p14:creationId xmlns:p14="http://schemas.microsoft.com/office/powerpoint/2010/main" val="348287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E9C5A7-187B-47A5-EAEC-423AE2DEC6BF}"/>
              </a:ext>
            </a:extLst>
          </p:cNvPr>
          <p:cNvPicPr>
            <a:picLocks noChangeAspect="1"/>
          </p:cNvPicPr>
          <p:nvPr/>
        </p:nvPicPr>
        <p:blipFill>
          <a:blip r:embed="rId2"/>
          <a:srcRect/>
          <a:stretch/>
        </p:blipFill>
        <p:spPr>
          <a:xfrm>
            <a:off x="5181752" y="4041358"/>
            <a:ext cx="1828496" cy="1669239"/>
          </a:xfrm>
          <a:prstGeom prst="rect">
            <a:avLst/>
          </a:prstGeom>
        </p:spPr>
      </p:pic>
      <p:sp>
        <p:nvSpPr>
          <p:cNvPr id="3" name="CuadroTexto 2">
            <a:extLst>
              <a:ext uri="{FF2B5EF4-FFF2-40B4-BE49-F238E27FC236}">
                <a16:creationId xmlns:a16="http://schemas.microsoft.com/office/drawing/2014/main" id="{F8D729A7-E254-E90D-514B-F7F806878390}"/>
              </a:ext>
            </a:extLst>
          </p:cNvPr>
          <p:cNvSpPr txBox="1"/>
          <p:nvPr/>
        </p:nvSpPr>
        <p:spPr>
          <a:xfrm>
            <a:off x="1305636" y="1801503"/>
            <a:ext cx="9580728" cy="769441"/>
          </a:xfrm>
          <a:prstGeom prst="rect">
            <a:avLst/>
          </a:prstGeom>
          <a:noFill/>
          <a:ln>
            <a:solidFill>
              <a:srgbClr val="FF0000"/>
            </a:solidFill>
          </a:ln>
        </p:spPr>
        <p:txBody>
          <a:bodyPr wrap="square" rtlCol="0">
            <a:spAutoFit/>
          </a:bodyPr>
          <a:lstStyle/>
          <a:p>
            <a:pPr algn="ctr"/>
            <a:r>
              <a:rPr lang="es-MX" sz="4400" dirty="0">
                <a:solidFill>
                  <a:schemeClr val="bg1"/>
                </a:solidFill>
              </a:rPr>
              <a:t>Inicio procedimiento votación propuesta</a:t>
            </a:r>
          </a:p>
        </p:txBody>
      </p:sp>
    </p:spTree>
    <p:extLst>
      <p:ext uri="{BB962C8B-B14F-4D97-AF65-F5344CB8AC3E}">
        <p14:creationId xmlns:p14="http://schemas.microsoft.com/office/powerpoint/2010/main" val="3009243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54AFC2-1D42-B712-5893-E340F381A843}"/>
              </a:ext>
            </a:extLst>
          </p:cNvPr>
          <p:cNvSpPr txBox="1">
            <a:spLocks/>
          </p:cNvSpPr>
          <p:nvPr/>
        </p:nvSpPr>
        <p:spPr>
          <a:xfrm>
            <a:off x="838200" y="2591290"/>
            <a:ext cx="10515600" cy="83771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s-CL" dirty="0">
                <a:latin typeface="+mn-lt"/>
              </a:rPr>
              <a:t>Presentación Planes de Acción Comunal de Cambio Climático</a:t>
            </a:r>
          </a:p>
        </p:txBody>
      </p:sp>
    </p:spTree>
    <p:extLst>
      <p:ext uri="{BB962C8B-B14F-4D97-AF65-F5344CB8AC3E}">
        <p14:creationId xmlns:p14="http://schemas.microsoft.com/office/powerpoint/2010/main" val="405343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F192F-BA96-5ED3-CCE0-0FAC920CF7FE}"/>
              </a:ext>
            </a:extLst>
          </p:cNvPr>
          <p:cNvSpPr>
            <a:spLocks noGrp="1"/>
          </p:cNvSpPr>
          <p:nvPr>
            <p:ph type="title"/>
          </p:nvPr>
        </p:nvSpPr>
        <p:spPr>
          <a:xfrm>
            <a:off x="1021077" y="611893"/>
            <a:ext cx="10515600" cy="837710"/>
          </a:xfrm>
        </p:spPr>
        <p:txBody>
          <a:bodyPr>
            <a:normAutofit fontScale="90000"/>
          </a:bodyPr>
          <a:lstStyle/>
          <a:p>
            <a:r>
              <a:rPr lang="es-CL" dirty="0">
                <a:latin typeface="+mn-lt"/>
              </a:rPr>
              <a:t>Sesión Comité Regional de Cambio Climático</a:t>
            </a:r>
            <a:br>
              <a:rPr lang="es-CL" dirty="0">
                <a:latin typeface="+mn-lt"/>
              </a:rPr>
            </a:br>
            <a:r>
              <a:rPr lang="es-CL" dirty="0">
                <a:latin typeface="+mn-lt"/>
              </a:rPr>
              <a:t>Región de Arica y Parinacota</a:t>
            </a:r>
          </a:p>
        </p:txBody>
      </p:sp>
      <p:pic>
        <p:nvPicPr>
          <p:cNvPr id="5" name="Imagen 4">
            <a:extLst>
              <a:ext uri="{FF2B5EF4-FFF2-40B4-BE49-F238E27FC236}">
                <a16:creationId xmlns:a16="http://schemas.microsoft.com/office/drawing/2014/main" id="{5FECFD46-8FF9-FB03-0EAB-A60A6C6D38CC}"/>
              </a:ext>
            </a:extLst>
          </p:cNvPr>
          <p:cNvPicPr>
            <a:picLocks noChangeAspect="1"/>
          </p:cNvPicPr>
          <p:nvPr/>
        </p:nvPicPr>
        <p:blipFill>
          <a:blip r:embed="rId2"/>
          <a:srcRect/>
          <a:stretch/>
        </p:blipFill>
        <p:spPr>
          <a:xfrm>
            <a:off x="5380574" y="4729972"/>
            <a:ext cx="1430851" cy="1297855"/>
          </a:xfrm>
          <a:prstGeom prst="rect">
            <a:avLst/>
          </a:prstGeom>
        </p:spPr>
      </p:pic>
      <p:sp>
        <p:nvSpPr>
          <p:cNvPr id="8" name="Marcador de texto 7">
            <a:extLst>
              <a:ext uri="{FF2B5EF4-FFF2-40B4-BE49-F238E27FC236}">
                <a16:creationId xmlns:a16="http://schemas.microsoft.com/office/drawing/2014/main" id="{BDCD10AF-AE17-E462-B30D-960706EC3C75}"/>
              </a:ext>
            </a:extLst>
          </p:cNvPr>
          <p:cNvSpPr>
            <a:spLocks noGrp="1"/>
          </p:cNvSpPr>
          <p:nvPr>
            <p:ph type="body" sz="quarter" idx="11"/>
          </p:nvPr>
        </p:nvSpPr>
        <p:spPr>
          <a:xfrm>
            <a:off x="634216" y="1963498"/>
            <a:ext cx="10902461" cy="2931004"/>
          </a:xfrm>
        </p:spPr>
        <p:txBody>
          <a:bodyPr/>
          <a:lstStyle/>
          <a:p>
            <a:pPr marL="342900" indent="-342900" algn="just">
              <a:buFont typeface="Wingdings" panose="05000000000000000000" pitchFamily="2" charset="2"/>
              <a:buChar char="v"/>
            </a:pPr>
            <a:r>
              <a:rPr lang="es-MX" sz="2000" dirty="0"/>
              <a:t>Presentación del anteproyecto del Plan de Acción Regional de Cambio Climático de Arica y Parinacota</a:t>
            </a:r>
          </a:p>
          <a:p>
            <a:pPr marL="342900" indent="-342900" algn="just">
              <a:buFont typeface="Wingdings" panose="05000000000000000000" pitchFamily="2" charset="2"/>
              <a:buChar char="v"/>
            </a:pPr>
            <a:endParaRPr lang="es-MX" sz="2000" dirty="0"/>
          </a:p>
          <a:p>
            <a:pPr marL="342900" indent="-342900" algn="just">
              <a:buFont typeface="Wingdings" panose="05000000000000000000" pitchFamily="2" charset="2"/>
              <a:buChar char="v"/>
            </a:pPr>
            <a:r>
              <a:rPr lang="es-MX" sz="2000" dirty="0"/>
              <a:t>Se Somete a votación la propuesta de anteproyecto del Plan de Acción Regional de Cambio Climático de Arica y Parinacota</a:t>
            </a:r>
          </a:p>
          <a:p>
            <a:pPr marL="342900" indent="-342900" algn="just">
              <a:buFont typeface="Wingdings" panose="05000000000000000000" pitchFamily="2" charset="2"/>
              <a:buChar char="v"/>
            </a:pPr>
            <a:endParaRPr lang="es-MX" sz="2000" dirty="0"/>
          </a:p>
          <a:p>
            <a:pPr marL="342900" indent="-342900" algn="just">
              <a:buFont typeface="Wingdings" panose="05000000000000000000" pitchFamily="2" charset="2"/>
              <a:buChar char="v"/>
            </a:pPr>
            <a:r>
              <a:rPr lang="es-MX" sz="2000" dirty="0"/>
              <a:t>Exposición y presentación de los Planes de Acción Comunal de Cambio Climático</a:t>
            </a:r>
          </a:p>
        </p:txBody>
      </p:sp>
    </p:spTree>
    <p:extLst>
      <p:ext uri="{BB962C8B-B14F-4D97-AF65-F5344CB8AC3E}">
        <p14:creationId xmlns:p14="http://schemas.microsoft.com/office/powerpoint/2010/main" val="322146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0C8954-0C1E-6D8A-8E3F-0DD4B166B652}"/>
              </a:ext>
            </a:extLst>
          </p:cNvPr>
          <p:cNvPicPr>
            <a:picLocks noChangeAspect="1"/>
          </p:cNvPicPr>
          <p:nvPr/>
        </p:nvPicPr>
        <p:blipFill>
          <a:blip r:embed="rId2"/>
          <a:srcRect/>
          <a:stretch/>
        </p:blipFill>
        <p:spPr>
          <a:xfrm>
            <a:off x="5181752" y="2294444"/>
            <a:ext cx="1828496" cy="1669239"/>
          </a:xfrm>
          <a:prstGeom prst="rect">
            <a:avLst/>
          </a:prstGeom>
        </p:spPr>
      </p:pic>
    </p:spTree>
    <p:extLst>
      <p:ext uri="{BB962C8B-B14F-4D97-AF65-F5344CB8AC3E}">
        <p14:creationId xmlns:p14="http://schemas.microsoft.com/office/powerpoint/2010/main" val="398168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F192F-BA96-5ED3-CCE0-0FAC920CF7FE}"/>
              </a:ext>
            </a:extLst>
          </p:cNvPr>
          <p:cNvSpPr>
            <a:spLocks noGrp="1"/>
          </p:cNvSpPr>
          <p:nvPr>
            <p:ph type="title"/>
          </p:nvPr>
        </p:nvSpPr>
        <p:spPr>
          <a:xfrm>
            <a:off x="838197" y="1483759"/>
            <a:ext cx="10515600" cy="837710"/>
          </a:xfrm>
        </p:spPr>
        <p:txBody>
          <a:bodyPr>
            <a:normAutofit fontScale="90000"/>
          </a:bodyPr>
          <a:lstStyle/>
          <a:p>
            <a:r>
              <a:rPr lang="es-CL" dirty="0">
                <a:latin typeface="+mn-lt"/>
              </a:rPr>
              <a:t>Sesión Comité Regional de Cambio Climático</a:t>
            </a:r>
            <a:br>
              <a:rPr lang="es-CL" dirty="0">
                <a:latin typeface="+mn-lt"/>
              </a:rPr>
            </a:br>
            <a:r>
              <a:rPr lang="es-CL" dirty="0">
                <a:latin typeface="+mn-lt"/>
              </a:rPr>
              <a:t>Región de Arica y Parinacota</a:t>
            </a:r>
          </a:p>
        </p:txBody>
      </p:sp>
      <p:pic>
        <p:nvPicPr>
          <p:cNvPr id="5" name="Imagen 4">
            <a:extLst>
              <a:ext uri="{FF2B5EF4-FFF2-40B4-BE49-F238E27FC236}">
                <a16:creationId xmlns:a16="http://schemas.microsoft.com/office/drawing/2014/main" id="{5FECFD46-8FF9-FB03-0EAB-A60A6C6D38CC}"/>
              </a:ext>
            </a:extLst>
          </p:cNvPr>
          <p:cNvPicPr>
            <a:picLocks noChangeAspect="1"/>
          </p:cNvPicPr>
          <p:nvPr/>
        </p:nvPicPr>
        <p:blipFill>
          <a:blip r:embed="rId2"/>
          <a:srcRect/>
          <a:stretch/>
        </p:blipFill>
        <p:spPr>
          <a:xfrm>
            <a:off x="5380572" y="4476753"/>
            <a:ext cx="1430851" cy="1297855"/>
          </a:xfrm>
          <a:prstGeom prst="rect">
            <a:avLst/>
          </a:prstGeom>
        </p:spPr>
      </p:pic>
      <p:sp>
        <p:nvSpPr>
          <p:cNvPr id="6" name="Marcador de texto 2">
            <a:extLst>
              <a:ext uri="{FF2B5EF4-FFF2-40B4-BE49-F238E27FC236}">
                <a16:creationId xmlns:a16="http://schemas.microsoft.com/office/drawing/2014/main" id="{7F923959-C970-D2C3-6103-CB887E17C132}"/>
              </a:ext>
            </a:extLst>
          </p:cNvPr>
          <p:cNvSpPr txBox="1">
            <a:spLocks/>
          </p:cNvSpPr>
          <p:nvPr/>
        </p:nvSpPr>
        <p:spPr>
          <a:xfrm>
            <a:off x="2293324" y="2556862"/>
            <a:ext cx="7605346" cy="1480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CL" sz="1600" dirty="0">
                <a:latin typeface="+mn-lt"/>
              </a:rPr>
              <a:t>José Ignacio Martínez Yáñez</a:t>
            </a:r>
          </a:p>
          <a:p>
            <a:pPr>
              <a:lnSpc>
                <a:spcPct val="100000"/>
              </a:lnSpc>
            </a:pPr>
            <a:r>
              <a:rPr lang="es-CL" sz="1600" dirty="0">
                <a:latin typeface="+mn-lt"/>
              </a:rPr>
              <a:t>Geógrafo</a:t>
            </a:r>
          </a:p>
          <a:p>
            <a:pPr>
              <a:lnSpc>
                <a:spcPct val="100000"/>
              </a:lnSpc>
            </a:pPr>
            <a:r>
              <a:rPr lang="es-CL" sz="1600" dirty="0">
                <a:latin typeface="+mn-lt"/>
              </a:rPr>
              <a:t>Encargado Regional de Cambio Climático</a:t>
            </a:r>
          </a:p>
          <a:p>
            <a:pPr>
              <a:lnSpc>
                <a:spcPct val="100000"/>
              </a:lnSpc>
            </a:pPr>
            <a:r>
              <a:rPr lang="es-CL" sz="1600" dirty="0">
                <a:latin typeface="+mn-lt"/>
              </a:rPr>
              <a:t>Secretaría Regional Ministerial del Medio Ambiente</a:t>
            </a:r>
          </a:p>
          <a:p>
            <a:endParaRPr lang="es-CL" sz="1600" dirty="0">
              <a:latin typeface="+mn-lt"/>
            </a:endParaRPr>
          </a:p>
        </p:txBody>
      </p:sp>
      <p:sp>
        <p:nvSpPr>
          <p:cNvPr id="8" name="Marcador de texto 7">
            <a:extLst>
              <a:ext uri="{FF2B5EF4-FFF2-40B4-BE49-F238E27FC236}">
                <a16:creationId xmlns:a16="http://schemas.microsoft.com/office/drawing/2014/main" id="{BDCD10AF-AE17-E462-B30D-960706EC3C75}"/>
              </a:ext>
            </a:extLst>
          </p:cNvPr>
          <p:cNvSpPr>
            <a:spLocks noGrp="1"/>
          </p:cNvSpPr>
          <p:nvPr>
            <p:ph type="body" sz="quarter" idx="11"/>
          </p:nvPr>
        </p:nvSpPr>
        <p:spPr>
          <a:xfrm>
            <a:off x="7496415" y="5374241"/>
            <a:ext cx="4475191" cy="487032"/>
          </a:xfrm>
        </p:spPr>
        <p:txBody>
          <a:bodyPr/>
          <a:lstStyle/>
          <a:p>
            <a:r>
              <a:rPr lang="es-MX" sz="1200" dirty="0"/>
              <a:t>02 de septiembre 2024</a:t>
            </a:r>
          </a:p>
        </p:txBody>
      </p:sp>
    </p:spTree>
    <p:extLst>
      <p:ext uri="{BB962C8B-B14F-4D97-AF65-F5344CB8AC3E}">
        <p14:creationId xmlns:p14="http://schemas.microsoft.com/office/powerpoint/2010/main" val="1626865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13418"/>
            <a:ext cx="10515600" cy="837710"/>
          </a:xfrm>
        </p:spPr>
        <p:txBody>
          <a:bodyPr/>
          <a:lstStyle/>
          <a:p>
            <a:r>
              <a:rPr lang="es-CL" dirty="0"/>
              <a:t>Argumentos del Instrumento</a:t>
            </a:r>
          </a:p>
        </p:txBody>
      </p:sp>
      <p:sp>
        <p:nvSpPr>
          <p:cNvPr id="5" name="CuadroTexto 4">
            <a:hlinkClick r:id="rId2"/>
          </p:cNvPr>
          <p:cNvSpPr txBox="1"/>
          <p:nvPr/>
        </p:nvSpPr>
        <p:spPr>
          <a:xfrm>
            <a:off x="416170" y="1301733"/>
            <a:ext cx="11569504" cy="2308324"/>
          </a:xfrm>
          <a:prstGeom prst="rect">
            <a:avLst/>
          </a:prstGeom>
          <a:noFill/>
        </p:spPr>
        <p:txBody>
          <a:bodyPr wrap="square" rtlCol="0">
            <a:spAutoFit/>
          </a:bodyPr>
          <a:lstStyle/>
          <a:p>
            <a:pPr algn="just"/>
            <a:r>
              <a:rPr lang="es-MX" b="0" i="0" dirty="0">
                <a:solidFill>
                  <a:srgbClr val="000000"/>
                </a:solidFill>
                <a:effectLst/>
                <a:latin typeface="Courier New" panose="02070309020205020404" pitchFamily="49" charset="0"/>
              </a:rPr>
              <a:t>Artículo 11.- Planes de Acción Regional de Cambio Climático. </a:t>
            </a:r>
            <a:r>
              <a:rPr lang="es-MX" b="1" i="0" dirty="0">
                <a:solidFill>
                  <a:srgbClr val="000000"/>
                </a:solidFill>
                <a:effectLst/>
                <a:latin typeface="Courier New" panose="02070309020205020404" pitchFamily="49" charset="0"/>
              </a:rPr>
              <a:t>La elaboración de los Planes de Acción Regional de Cambio Climático corresponderá a los Comités Regionales para el Cambio Climático</a:t>
            </a:r>
            <a:r>
              <a:rPr lang="es-MX" b="0" i="0" dirty="0">
                <a:solidFill>
                  <a:srgbClr val="000000"/>
                </a:solidFill>
                <a:effectLst/>
                <a:latin typeface="Courier New" panose="02070309020205020404" pitchFamily="49" charset="0"/>
              </a:rPr>
              <a:t>, y tendrán por finalidad </a:t>
            </a:r>
            <a:r>
              <a:rPr lang="es-MX" b="1" i="0" dirty="0">
                <a:solidFill>
                  <a:srgbClr val="000000"/>
                </a:solidFill>
                <a:effectLst/>
                <a:latin typeface="Courier New" panose="02070309020205020404" pitchFamily="49" charset="0"/>
              </a:rPr>
              <a:t>definir los objetivos e instrumentos de la gestión del cambio climático a nivel regional y comunal</a:t>
            </a:r>
            <a:r>
              <a:rPr lang="es-MX" b="0" i="0" dirty="0">
                <a:solidFill>
                  <a:srgbClr val="000000"/>
                </a:solidFill>
                <a:effectLst/>
                <a:latin typeface="Courier New" panose="02070309020205020404" pitchFamily="49" charset="0"/>
              </a:rPr>
              <a:t>, los que deberán ajustarse y ser </a:t>
            </a:r>
            <a:r>
              <a:rPr lang="es-MX" b="1" i="0" dirty="0">
                <a:solidFill>
                  <a:srgbClr val="000000"/>
                </a:solidFill>
                <a:effectLst/>
                <a:latin typeface="Courier New" panose="02070309020205020404" pitchFamily="49" charset="0"/>
              </a:rPr>
              <a:t>coherentes</a:t>
            </a:r>
            <a:r>
              <a:rPr lang="es-MX" b="0" i="0" dirty="0">
                <a:solidFill>
                  <a:srgbClr val="000000"/>
                </a:solidFill>
                <a:effectLst/>
                <a:latin typeface="Courier New" panose="02070309020205020404" pitchFamily="49" charset="0"/>
              </a:rPr>
              <a:t> con las directrices de </a:t>
            </a:r>
            <a:r>
              <a:rPr lang="es-MX" b="1" i="0" dirty="0">
                <a:solidFill>
                  <a:srgbClr val="000000"/>
                </a:solidFill>
                <a:effectLst/>
                <a:latin typeface="Courier New" panose="02070309020205020404" pitchFamily="49" charset="0"/>
              </a:rPr>
              <a:t>la Estrategia Climática de Largo Plazo,</a:t>
            </a:r>
            <a:r>
              <a:rPr lang="es-MX" b="0" i="0" dirty="0">
                <a:solidFill>
                  <a:srgbClr val="000000"/>
                </a:solidFill>
                <a:effectLst/>
                <a:latin typeface="Courier New" panose="02070309020205020404" pitchFamily="49" charset="0"/>
              </a:rPr>
              <a:t> </a:t>
            </a:r>
            <a:r>
              <a:rPr lang="es-MX" b="1" i="0" dirty="0">
                <a:solidFill>
                  <a:srgbClr val="000000"/>
                </a:solidFill>
                <a:effectLst/>
                <a:latin typeface="Courier New" panose="02070309020205020404" pitchFamily="49" charset="0"/>
              </a:rPr>
              <a:t>los Planes Sectoriales </a:t>
            </a:r>
            <a:r>
              <a:rPr lang="es-MX" b="0" i="0" dirty="0">
                <a:solidFill>
                  <a:srgbClr val="000000"/>
                </a:solidFill>
                <a:effectLst/>
                <a:latin typeface="Courier New" panose="02070309020205020404" pitchFamily="49" charset="0"/>
              </a:rPr>
              <a:t>de Mitigación y Adaptación, los planes comunales de mitigación y adaptación, así como los Planes Estratégicos de Recursos Hídricos de Cuencas, cuando existan.</a:t>
            </a:r>
            <a:endParaRPr lang="es-CL" dirty="0"/>
          </a:p>
        </p:txBody>
      </p:sp>
      <p:sp>
        <p:nvSpPr>
          <p:cNvPr id="3" name="CuadroTexto 2">
            <a:extLst>
              <a:ext uri="{FF2B5EF4-FFF2-40B4-BE49-F238E27FC236}">
                <a16:creationId xmlns:a16="http://schemas.microsoft.com/office/drawing/2014/main" id="{CC2BA6D6-96D6-38DD-380D-E32FEC943875}"/>
              </a:ext>
            </a:extLst>
          </p:cNvPr>
          <p:cNvSpPr txBox="1"/>
          <p:nvPr/>
        </p:nvSpPr>
        <p:spPr>
          <a:xfrm>
            <a:off x="1288366" y="860686"/>
            <a:ext cx="6349218" cy="400110"/>
          </a:xfrm>
          <a:prstGeom prst="rect">
            <a:avLst/>
          </a:prstGeom>
          <a:noFill/>
        </p:spPr>
        <p:txBody>
          <a:bodyPr wrap="square" rtlCol="0">
            <a:spAutoFit/>
          </a:bodyPr>
          <a:lstStyle/>
          <a:p>
            <a:r>
              <a:rPr lang="es-MX" sz="2000" b="1" dirty="0"/>
              <a:t>Ley 21.455. Ley Marco de Cambio Climático, Junio 2022</a:t>
            </a:r>
          </a:p>
        </p:txBody>
      </p:sp>
      <p:sp>
        <p:nvSpPr>
          <p:cNvPr id="7" name="CuadroTexto 6">
            <a:extLst>
              <a:ext uri="{FF2B5EF4-FFF2-40B4-BE49-F238E27FC236}">
                <a16:creationId xmlns:a16="http://schemas.microsoft.com/office/drawing/2014/main" id="{2C3CFE57-0C9C-BE63-547B-F493E3422EA4}"/>
              </a:ext>
            </a:extLst>
          </p:cNvPr>
          <p:cNvSpPr txBox="1"/>
          <p:nvPr/>
        </p:nvSpPr>
        <p:spPr>
          <a:xfrm>
            <a:off x="416169" y="3760607"/>
            <a:ext cx="11569503" cy="2308324"/>
          </a:xfrm>
          <a:prstGeom prst="rect">
            <a:avLst/>
          </a:prstGeom>
          <a:noFill/>
        </p:spPr>
        <p:txBody>
          <a:bodyPr wrap="square">
            <a:spAutoFit/>
          </a:bodyPr>
          <a:lstStyle/>
          <a:p>
            <a:pPr algn="just"/>
            <a:r>
              <a:rPr lang="es-MX" b="1" i="0" dirty="0">
                <a:solidFill>
                  <a:srgbClr val="000000"/>
                </a:solidFill>
                <a:effectLst/>
                <a:latin typeface="Courier New" panose="02070309020205020404" pitchFamily="49" charset="0"/>
              </a:rPr>
              <a:t>Los Planes de Acción Regional de Cambio Climático serán aprobados por resolución del Delegado Presidencial Regional </a:t>
            </a:r>
            <a:r>
              <a:rPr lang="es-MX" b="0" i="0" dirty="0">
                <a:solidFill>
                  <a:srgbClr val="000000"/>
                </a:solidFill>
                <a:effectLst/>
                <a:latin typeface="Courier New" panose="02070309020205020404" pitchFamily="49" charset="0"/>
              </a:rPr>
              <a:t>respectivo, </a:t>
            </a:r>
            <a:r>
              <a:rPr lang="es-MX" b="1" i="0" dirty="0">
                <a:solidFill>
                  <a:srgbClr val="000000"/>
                </a:solidFill>
                <a:effectLst/>
                <a:latin typeface="Courier New" panose="02070309020205020404" pitchFamily="49" charset="0"/>
              </a:rPr>
              <a:t>previo acuerdo favorable del Gobierno Regional</a:t>
            </a:r>
            <a:r>
              <a:rPr lang="es-MX" b="0" i="0" dirty="0">
                <a:solidFill>
                  <a:srgbClr val="000000"/>
                </a:solidFill>
                <a:effectLst/>
                <a:latin typeface="Courier New" panose="02070309020205020404" pitchFamily="49" charset="0"/>
              </a:rPr>
              <a:t>, en un plazo máximo de cuarenta y cinco días contado desde la comunicación de este último. Un reglamento del Ministerio del Medio Ambiente establecerá el procedimiento para la elaboración, revisión y actualización de los Planes de Acción Regional de Cambio Climático, </a:t>
            </a:r>
            <a:r>
              <a:rPr lang="es-MX" b="1" i="0" dirty="0">
                <a:solidFill>
                  <a:srgbClr val="000000"/>
                </a:solidFill>
                <a:effectLst/>
                <a:highlight>
                  <a:srgbClr val="FFFF00"/>
                </a:highlight>
                <a:latin typeface="Courier New" panose="02070309020205020404" pitchFamily="49" charset="0"/>
              </a:rPr>
              <a:t>debiendo considerar, a lo menos, una etapa de participación ciudadana de treinta días hábiles y la opinión del Consejo Consultivo Regional del Ministerio del Medio Ambiente.</a:t>
            </a:r>
            <a:endParaRPr lang="es-MX" b="1" dirty="0">
              <a:highlight>
                <a:srgbClr val="FFFF00"/>
              </a:highlight>
            </a:endParaRPr>
          </a:p>
        </p:txBody>
      </p:sp>
    </p:spTree>
    <p:extLst>
      <p:ext uri="{BB962C8B-B14F-4D97-AF65-F5344CB8AC3E}">
        <p14:creationId xmlns:p14="http://schemas.microsoft.com/office/powerpoint/2010/main" val="3876007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16F4A4AB-9815-EE86-A27A-B93D63BB2FF5}"/>
              </a:ext>
            </a:extLst>
          </p:cNvPr>
          <p:cNvSpPr>
            <a:spLocks noGrp="1"/>
          </p:cNvSpPr>
          <p:nvPr>
            <p:ph type="body" idx="4294967295"/>
          </p:nvPr>
        </p:nvSpPr>
        <p:spPr>
          <a:xfrm>
            <a:off x="1038968" y="592228"/>
            <a:ext cx="10052116" cy="631631"/>
          </a:xfrm>
          <a:prstGeom prst="rect">
            <a:avLst/>
          </a:prstGeom>
        </p:spPr>
        <p:txBody>
          <a:bodyPr>
            <a:noAutofit/>
          </a:bodyPr>
          <a:lstStyle/>
          <a:p>
            <a:pPr marL="0" indent="0">
              <a:buNone/>
            </a:pPr>
            <a:r>
              <a:rPr lang="es-ES" sz="3600" b="1" dirty="0">
                <a:solidFill>
                  <a:schemeClr val="accent5">
                    <a:lumMod val="50000"/>
                  </a:schemeClr>
                </a:solidFill>
                <a:latin typeface="+mn-lt"/>
              </a:rPr>
              <a:t>AGENDA</a:t>
            </a:r>
            <a:endParaRPr lang="es-CL" sz="3600" b="1" dirty="0">
              <a:solidFill>
                <a:schemeClr val="accent5">
                  <a:lumMod val="50000"/>
                </a:schemeClr>
              </a:solidFill>
              <a:latin typeface="+mn-lt"/>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39" y="470992"/>
            <a:ext cx="790575" cy="790575"/>
          </a:xfrm>
          <a:prstGeom prst="rect">
            <a:avLst/>
          </a:prstGeom>
        </p:spPr>
      </p:pic>
      <p:sp>
        <p:nvSpPr>
          <p:cNvPr id="10" name="Rectángulo 9"/>
          <p:cNvSpPr/>
          <p:nvPr/>
        </p:nvSpPr>
        <p:spPr>
          <a:xfrm>
            <a:off x="624826" y="1261567"/>
            <a:ext cx="11024982" cy="535531"/>
          </a:xfrm>
          <a:prstGeom prst="rect">
            <a:avLst/>
          </a:prstGeom>
        </p:spPr>
        <p:txBody>
          <a:bodyPr wrap="square">
            <a:spAutoFit/>
          </a:bodyPr>
          <a:lstStyle/>
          <a:p>
            <a:pPr marL="742950" indent="-742950">
              <a:lnSpc>
                <a:spcPct val="90000"/>
              </a:lnSpc>
              <a:spcBef>
                <a:spcPts val="1000"/>
              </a:spcBef>
              <a:buAutoNum type="arabicPeriod"/>
            </a:pPr>
            <a:r>
              <a:rPr lang="es-ES" sz="3200" b="1" dirty="0">
                <a:solidFill>
                  <a:schemeClr val="accent5">
                    <a:lumMod val="50000"/>
                  </a:schemeClr>
                </a:solidFill>
                <a:ea typeface="Verdana" panose="020B0604030504040204" pitchFamily="34" charset="0"/>
                <a:cs typeface="Verdana" panose="020B0604030504040204" pitchFamily="34" charset="0"/>
              </a:rPr>
              <a:t>Cronograma</a:t>
            </a:r>
          </a:p>
        </p:txBody>
      </p:sp>
      <p:graphicFrame>
        <p:nvGraphicFramePr>
          <p:cNvPr id="7" name="Tabla 6">
            <a:extLst>
              <a:ext uri="{FF2B5EF4-FFF2-40B4-BE49-F238E27FC236}">
                <a16:creationId xmlns:a16="http://schemas.microsoft.com/office/drawing/2014/main" id="{319C30AD-27EE-E4D5-8F0B-D5B13A01C010}"/>
              </a:ext>
            </a:extLst>
          </p:cNvPr>
          <p:cNvGraphicFramePr>
            <a:graphicFrameLocks noGrp="1"/>
          </p:cNvGraphicFramePr>
          <p:nvPr/>
        </p:nvGraphicFramePr>
        <p:xfrm>
          <a:off x="1207780" y="1834806"/>
          <a:ext cx="8147236" cy="4583310"/>
        </p:xfrm>
        <a:graphic>
          <a:graphicData uri="http://schemas.openxmlformats.org/drawingml/2006/table">
            <a:tbl>
              <a:tblPr/>
              <a:tblGrid>
                <a:gridCol w="1248618">
                  <a:extLst>
                    <a:ext uri="{9D8B030D-6E8A-4147-A177-3AD203B41FA5}">
                      <a16:colId xmlns:a16="http://schemas.microsoft.com/office/drawing/2014/main" val="3158436065"/>
                    </a:ext>
                  </a:extLst>
                </a:gridCol>
                <a:gridCol w="1248618">
                  <a:extLst>
                    <a:ext uri="{9D8B030D-6E8A-4147-A177-3AD203B41FA5}">
                      <a16:colId xmlns:a16="http://schemas.microsoft.com/office/drawing/2014/main" val="2065003330"/>
                    </a:ext>
                  </a:extLst>
                </a:gridCol>
                <a:gridCol w="1716851">
                  <a:extLst>
                    <a:ext uri="{9D8B030D-6E8A-4147-A177-3AD203B41FA5}">
                      <a16:colId xmlns:a16="http://schemas.microsoft.com/office/drawing/2014/main" val="3000351743"/>
                    </a:ext>
                  </a:extLst>
                </a:gridCol>
                <a:gridCol w="3933149">
                  <a:extLst>
                    <a:ext uri="{9D8B030D-6E8A-4147-A177-3AD203B41FA5}">
                      <a16:colId xmlns:a16="http://schemas.microsoft.com/office/drawing/2014/main" val="1069032900"/>
                    </a:ext>
                  </a:extLst>
                </a:gridCol>
              </a:tblGrid>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2">
                  <a:txBody>
                    <a:bodyPr/>
                    <a:lstStyle/>
                    <a:p>
                      <a:pPr algn="ctr" fontAlgn="b"/>
                      <a:r>
                        <a:rPr lang="es-MX" sz="1800" b="0" i="0" u="none" strike="noStrike" dirty="0">
                          <a:solidFill>
                            <a:srgbClr val="000000"/>
                          </a:solidFill>
                          <a:effectLst/>
                          <a:latin typeface="Calibri" panose="020F0502020204030204" pitchFamily="34" charset="0"/>
                        </a:rPr>
                        <a:t>DS 16/2023 MMA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s-MX"/>
                    </a:p>
                  </a:txBody>
                  <a:tcPr/>
                </a:tc>
                <a:extLst>
                  <a:ext uri="{0D108BD9-81ED-4DB2-BD59-A6C34878D82A}">
                    <a16:rowId xmlns:a16="http://schemas.microsoft.com/office/drawing/2014/main" val="524410043"/>
                  </a:ext>
                </a:extLst>
              </a:tr>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s-MX" sz="1800" b="1" i="0" u="none" strike="noStrike">
                          <a:solidFill>
                            <a:srgbClr val="000000"/>
                          </a:solidFill>
                          <a:effectLst/>
                          <a:latin typeface="Calibri" panose="020F0502020204030204" pitchFamily="34" charset="0"/>
                        </a:rPr>
                        <a:t>Etapa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1800" b="1" i="0" u="none" strike="noStrike">
                          <a:solidFill>
                            <a:srgbClr val="000000"/>
                          </a:solidFill>
                          <a:effectLst/>
                          <a:latin typeface="Calibri" panose="020F0502020204030204" pitchFamily="34" charset="0"/>
                        </a:rPr>
                        <a:t>Articulo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1800" b="1" i="0" u="none" strike="noStrike">
                          <a:solidFill>
                            <a:srgbClr val="000000"/>
                          </a:solidFill>
                          <a:effectLst/>
                          <a:latin typeface="Calibri" panose="020F0502020204030204" pitchFamily="34" charset="0"/>
                        </a:rPr>
                        <a:t>Nombre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38586945"/>
                  </a:ext>
                </a:extLst>
              </a:tr>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rowSpan="4">
                  <a:txBody>
                    <a:bodyPr/>
                    <a:lstStyle/>
                    <a:p>
                      <a:pPr algn="ctr" fontAlgn="ctr"/>
                      <a:r>
                        <a:rPr lang="es-MX" sz="1800" b="0"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MX" sz="1800" b="0" i="0" u="none" strike="noStrike">
                          <a:solidFill>
                            <a:srgbClr val="000000"/>
                          </a:solidFill>
                          <a:effectLst/>
                          <a:latin typeface="Calibri" panose="020F0502020204030204" pitchFamily="34" charset="0"/>
                        </a:rPr>
                        <a:t>52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1800" b="0" i="0" u="none" strike="noStrike">
                          <a:solidFill>
                            <a:srgbClr val="000000"/>
                          </a:solidFill>
                          <a:effectLst/>
                          <a:latin typeface="Calibri" panose="020F0502020204030204" pitchFamily="34" charset="0"/>
                        </a:rPr>
                        <a:t>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836597980"/>
                  </a:ext>
                </a:extLst>
              </a:tr>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s-MX"/>
                    </a:p>
                  </a:txBody>
                  <a:tcPr/>
                </a:tc>
                <a:tc>
                  <a:txBody>
                    <a:bodyPr/>
                    <a:lstStyle/>
                    <a:p>
                      <a:pPr algn="ctr" fontAlgn="b"/>
                      <a:r>
                        <a:rPr lang="es-MX" sz="1800" b="0" i="0" u="none" strike="noStrike">
                          <a:solidFill>
                            <a:srgbClr val="000000"/>
                          </a:solidFill>
                          <a:effectLst/>
                          <a:latin typeface="Calibri" panose="020F0502020204030204" pitchFamily="34" charset="0"/>
                        </a:rPr>
                        <a:t>53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1800" b="0" i="0" u="none" strike="noStrike">
                          <a:solidFill>
                            <a:srgbClr val="000000"/>
                          </a:solidFill>
                          <a:effectLst/>
                          <a:latin typeface="Calibri" panose="020F0502020204030204" pitchFamily="34" charset="0"/>
                        </a:rPr>
                        <a:t>Resolución 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83927706"/>
                  </a:ext>
                </a:extLst>
              </a:tr>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s-MX"/>
                    </a:p>
                  </a:txBody>
                  <a:tcPr/>
                </a:tc>
                <a:tc>
                  <a:txBody>
                    <a:bodyPr/>
                    <a:lstStyle/>
                    <a:p>
                      <a:pPr algn="ctr" fontAlgn="b"/>
                      <a:r>
                        <a:rPr lang="es-MX" sz="1800" b="0" i="0" u="none" strike="noStrike">
                          <a:solidFill>
                            <a:srgbClr val="000000"/>
                          </a:solidFill>
                          <a:effectLst/>
                          <a:latin typeface="Calibri" panose="020F0502020204030204" pitchFamily="34" charset="0"/>
                        </a:rPr>
                        <a:t>54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1800" b="0" i="0" u="none" strike="noStrike">
                          <a:solidFill>
                            <a:srgbClr val="000000"/>
                          </a:solidFill>
                          <a:effectLst/>
                          <a:latin typeface="Calibri" panose="020F0502020204030204" pitchFamily="34" charset="0"/>
                        </a:rPr>
                        <a:t>Formación expediente publico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05408994"/>
                  </a:ext>
                </a:extLst>
              </a:tr>
              <a:tr h="315572">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s-MX"/>
                    </a:p>
                  </a:txBody>
                  <a:tcPr/>
                </a:tc>
                <a:tc>
                  <a:txBody>
                    <a:bodyPr/>
                    <a:lstStyle/>
                    <a:p>
                      <a:pPr algn="ctr" fontAlgn="b"/>
                      <a:r>
                        <a:rPr lang="es-MX" sz="1800" b="0" i="0" u="none" strike="noStrike">
                          <a:solidFill>
                            <a:srgbClr val="000000"/>
                          </a:solidFill>
                          <a:effectLst/>
                          <a:latin typeface="Calibri" panose="020F0502020204030204" pitchFamily="34" charset="0"/>
                        </a:rPr>
                        <a:t>55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1800" b="0" i="0" u="none" strike="noStrike">
                          <a:solidFill>
                            <a:srgbClr val="000000"/>
                          </a:solidFill>
                          <a:effectLst/>
                          <a:latin typeface="Calibri" panose="020F0502020204030204" pitchFamily="34" charset="0"/>
                        </a:rPr>
                        <a:t>Recepción de antecedentes ciudadania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96716959"/>
                  </a:ext>
                </a:extLst>
              </a:tr>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rowSpan="4">
                  <a:txBody>
                    <a:bodyPr/>
                    <a:lstStyle/>
                    <a:p>
                      <a:pPr algn="ctr" fontAlgn="ctr"/>
                      <a:r>
                        <a:rPr lang="es-MX" sz="18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MX" sz="1800" b="0" i="0" u="none" strike="noStrike">
                          <a:solidFill>
                            <a:srgbClr val="000000"/>
                          </a:solidFill>
                          <a:effectLst/>
                          <a:latin typeface="Calibri" panose="020F0502020204030204" pitchFamily="34" charset="0"/>
                        </a:rPr>
                        <a:t>56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1800" b="0" i="0" u="none" strike="noStrike">
                          <a:solidFill>
                            <a:srgbClr val="000000"/>
                          </a:solidFill>
                          <a:effectLst/>
                          <a:latin typeface="Calibri" panose="020F0502020204030204" pitchFamily="34" charset="0"/>
                        </a:rPr>
                        <a:t>Elaboración Anteproyecto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020480975"/>
                  </a:ext>
                </a:extLst>
              </a:tr>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s-MX"/>
                    </a:p>
                  </a:txBody>
                  <a:tcPr/>
                </a:tc>
                <a:tc rowSpan="3">
                  <a:txBody>
                    <a:bodyPr/>
                    <a:lstStyle/>
                    <a:p>
                      <a:pPr algn="ctr" fontAlgn="ctr"/>
                      <a:r>
                        <a:rPr lang="es-MX" sz="1800" b="0" i="0" u="none" strike="noStrike">
                          <a:solidFill>
                            <a:srgbClr val="000000"/>
                          </a:solidFill>
                          <a:effectLst/>
                          <a:latin typeface="Calibri" panose="020F0502020204030204" pitchFamily="34" charset="0"/>
                        </a:rPr>
                        <a:t>57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MX" sz="1800" b="0" i="0" u="none" strike="noStrike">
                          <a:solidFill>
                            <a:srgbClr val="000000"/>
                          </a:solidFill>
                          <a:effectLst/>
                          <a:latin typeface="Calibri" panose="020F0502020204030204" pitchFamily="34" charset="0"/>
                        </a:rPr>
                        <a:t>Aprobación del Anteproyecto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6975503"/>
                  </a:ext>
                </a:extLst>
              </a:tr>
              <a:tr h="300545">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s-MX"/>
                    </a:p>
                  </a:txBody>
                  <a:tcPr/>
                </a:tc>
                <a:tc vMerge="1">
                  <a:txBody>
                    <a:bodyPr/>
                    <a:lstStyle/>
                    <a:p>
                      <a:endParaRPr lang="es-MX"/>
                    </a:p>
                  </a:txBody>
                  <a:tcPr/>
                </a:tc>
                <a:tc>
                  <a:txBody>
                    <a:bodyPr/>
                    <a:lstStyle/>
                    <a:p>
                      <a:pPr algn="l" fontAlgn="b"/>
                      <a:r>
                        <a:rPr lang="es-MX" sz="1800" b="0" i="0" u="none" strike="noStrike">
                          <a:solidFill>
                            <a:srgbClr val="000000"/>
                          </a:solidFill>
                          <a:effectLst/>
                          <a:latin typeface="Calibri" panose="020F0502020204030204" pitchFamily="34" charset="0"/>
                        </a:rPr>
                        <a:t>Resolución y 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447438"/>
                  </a:ext>
                </a:extLst>
              </a:tr>
              <a:tr h="315572">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s-MX"/>
                    </a:p>
                  </a:txBody>
                  <a:tcPr/>
                </a:tc>
                <a:tc vMerge="1">
                  <a:txBody>
                    <a:bodyPr/>
                    <a:lstStyle/>
                    <a:p>
                      <a:endParaRPr lang="es-MX"/>
                    </a:p>
                  </a:txBody>
                  <a:tcPr/>
                </a:tc>
                <a:tc>
                  <a:txBody>
                    <a:bodyPr/>
                    <a:lstStyle/>
                    <a:p>
                      <a:pPr algn="l" fontAlgn="b"/>
                      <a:r>
                        <a:rPr lang="es-MX" sz="1800" b="0" i="0" u="none" strike="noStrike">
                          <a:solidFill>
                            <a:srgbClr val="000000"/>
                          </a:solidFill>
                          <a:effectLst/>
                          <a:latin typeface="Calibri" panose="020F0502020204030204" pitchFamily="34" charset="0"/>
                        </a:rPr>
                        <a:t>Presentación CORE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6014968"/>
                  </a:ext>
                </a:extLst>
              </a:tr>
              <a:tr h="300545">
                <a:tc>
                  <a:txBody>
                    <a:bodyPr/>
                    <a:lstStyle/>
                    <a:p>
                      <a:pPr algn="l" fontAlgn="b"/>
                      <a:r>
                        <a:rPr lang="es-MX" sz="1800" b="1" i="0" u="none" strike="noStrike">
                          <a:solidFill>
                            <a:srgbClr val="000000"/>
                          </a:solidFill>
                          <a:effectLst/>
                          <a:latin typeface="Calibri" panose="020F0502020204030204" pitchFamily="34" charset="0"/>
                        </a:rPr>
                        <a:t>30 D.H.</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s-MX" sz="1800" b="1"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MX" sz="1800" b="1" i="0" u="none" strike="noStrike">
                          <a:solidFill>
                            <a:srgbClr val="000000"/>
                          </a:solidFill>
                          <a:effectLst/>
                          <a:latin typeface="Calibri" panose="020F0502020204030204" pitchFamily="34" charset="0"/>
                        </a:rPr>
                        <a:t>58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s-MX" sz="1800" b="1" i="0" u="none" strike="noStrike">
                          <a:solidFill>
                            <a:srgbClr val="000000"/>
                          </a:solidFill>
                          <a:effectLst/>
                          <a:latin typeface="Calibri" panose="020F0502020204030204" pitchFamily="34" charset="0"/>
                        </a:rPr>
                        <a:t>Consulta ciudadana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45862321"/>
                  </a:ext>
                </a:extLst>
              </a:tr>
              <a:tr h="300545">
                <a:tc>
                  <a:txBody>
                    <a:bodyPr/>
                    <a:lstStyle/>
                    <a:p>
                      <a:pPr algn="l" fontAlgn="b"/>
                      <a:r>
                        <a:rPr lang="es-MX" sz="1800" b="1" i="0" u="none" strike="noStrike">
                          <a:solidFill>
                            <a:srgbClr val="000000"/>
                          </a:solidFill>
                          <a:effectLst/>
                          <a:latin typeface="Calibri" panose="020F0502020204030204" pitchFamily="34" charset="0"/>
                        </a:rPr>
                        <a:t>30 D.H.</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s-MX"/>
                    </a:p>
                  </a:txBody>
                  <a:tcPr/>
                </a:tc>
                <a:tc>
                  <a:txBody>
                    <a:bodyPr/>
                    <a:lstStyle/>
                    <a:p>
                      <a:pPr algn="ctr" fontAlgn="b"/>
                      <a:r>
                        <a:rPr lang="es-MX" sz="1800" b="1" i="0" u="none" strike="noStrike">
                          <a:solidFill>
                            <a:srgbClr val="000000"/>
                          </a:solidFill>
                          <a:effectLst/>
                          <a:latin typeface="Calibri" panose="020F0502020204030204" pitchFamily="34" charset="0"/>
                        </a:rPr>
                        <a:t>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s-MX" sz="1800" b="1" i="0" u="none" strike="noStrike">
                          <a:solidFill>
                            <a:srgbClr val="000000"/>
                          </a:solidFill>
                          <a:effectLst/>
                          <a:latin typeface="Calibri" panose="020F0502020204030204" pitchFamily="34" charset="0"/>
                        </a:rPr>
                        <a:t>Consulta CCR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007967595"/>
                  </a:ext>
                </a:extLst>
              </a:tr>
              <a:tr h="315572">
                <a:tc>
                  <a:txBody>
                    <a:bodyPr/>
                    <a:lstStyle/>
                    <a:p>
                      <a:pPr algn="l" fontAlgn="b"/>
                      <a:r>
                        <a:rPr lang="es-MX" sz="1800" b="1" i="0" u="none" strike="noStrike">
                          <a:solidFill>
                            <a:srgbClr val="000000"/>
                          </a:solidFill>
                          <a:effectLst/>
                          <a:latin typeface="Calibri" panose="020F0502020204030204" pitchFamily="34" charset="0"/>
                        </a:rPr>
                        <a:t>25 D.H.</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s-MX"/>
                    </a:p>
                  </a:txBody>
                  <a:tcPr/>
                </a:tc>
                <a:tc>
                  <a:txBody>
                    <a:bodyPr/>
                    <a:lstStyle/>
                    <a:p>
                      <a:pPr algn="ctr" fontAlgn="b"/>
                      <a:r>
                        <a:rPr lang="es-MX" sz="1800" b="1" i="0" u="none" strike="noStrike">
                          <a:solidFill>
                            <a:srgbClr val="000000"/>
                          </a:solidFill>
                          <a:effectLst/>
                          <a:latin typeface="Calibri" panose="020F0502020204030204" pitchFamily="34" charset="0"/>
                        </a:rPr>
                        <a:t>60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s-MX" sz="1800" b="1" i="0" u="none" strike="noStrike">
                          <a:solidFill>
                            <a:srgbClr val="000000"/>
                          </a:solidFill>
                          <a:effectLst/>
                          <a:latin typeface="Calibri" panose="020F0502020204030204" pitchFamily="34" charset="0"/>
                        </a:rPr>
                        <a:t>Presentación CORE (D.H.)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70013523"/>
                  </a:ext>
                </a:extLst>
              </a:tr>
              <a:tr h="315572">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s-MX" sz="1800" b="1"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MX" sz="1800" b="1" i="0" u="none" strike="noStrike">
                          <a:solidFill>
                            <a:srgbClr val="000000"/>
                          </a:solidFill>
                          <a:effectLst/>
                          <a:latin typeface="Calibri" panose="020F0502020204030204" pitchFamily="34" charset="0"/>
                        </a:rPr>
                        <a:t>62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s-MX" sz="1800" b="1" i="0" u="none" strike="noStrike">
                          <a:solidFill>
                            <a:srgbClr val="000000"/>
                          </a:solidFill>
                          <a:effectLst/>
                          <a:latin typeface="Calibri" panose="020F0502020204030204" pitchFamily="34" charset="0"/>
                        </a:rPr>
                        <a:t>Acuerdo GORE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36826822"/>
                  </a:ext>
                </a:extLst>
              </a:tr>
              <a:tr h="315572">
                <a:tc>
                  <a:txBody>
                    <a:bodyPr/>
                    <a:lstStyle/>
                    <a:p>
                      <a:pPr algn="l" fontAlgn="b"/>
                      <a:endParaRPr lang="es-MX"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s-MX" sz="1800" b="1"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MX" sz="1800" b="1" i="0" u="none" strike="noStrike">
                          <a:solidFill>
                            <a:srgbClr val="000000"/>
                          </a:solidFill>
                          <a:effectLst/>
                          <a:latin typeface="Calibri" panose="020F0502020204030204" pitchFamily="34" charset="0"/>
                        </a:rPr>
                        <a:t>63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s-MX" sz="1800" b="1" i="0" u="none" strike="noStrike" dirty="0">
                          <a:solidFill>
                            <a:srgbClr val="000000"/>
                          </a:solidFill>
                          <a:effectLst/>
                          <a:latin typeface="Calibri" panose="020F0502020204030204" pitchFamily="34" charset="0"/>
                        </a:rPr>
                        <a:t>Resolución DPR y 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14170776"/>
                  </a:ext>
                </a:extLst>
              </a:tr>
            </a:tbl>
          </a:graphicData>
        </a:graphic>
      </p:graphicFrame>
    </p:spTree>
    <p:extLst>
      <p:ext uri="{BB962C8B-B14F-4D97-AF65-F5344CB8AC3E}">
        <p14:creationId xmlns:p14="http://schemas.microsoft.com/office/powerpoint/2010/main" val="1395019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262C840D-0A7A-ED22-DFF0-C1EF7854401D}"/>
              </a:ext>
            </a:extLst>
          </p:cNvPr>
          <p:cNvGraphicFramePr>
            <a:graphicFrameLocks noGrp="1"/>
          </p:cNvGraphicFramePr>
          <p:nvPr>
            <p:extLst>
              <p:ext uri="{D42A27DB-BD31-4B8C-83A1-F6EECF244321}">
                <p14:modId xmlns:p14="http://schemas.microsoft.com/office/powerpoint/2010/main" val="232171443"/>
              </p:ext>
            </p:extLst>
          </p:nvPr>
        </p:nvGraphicFramePr>
        <p:xfrm>
          <a:off x="345440" y="882003"/>
          <a:ext cx="4156222" cy="4804371"/>
        </p:xfrm>
        <a:graphic>
          <a:graphicData uri="http://schemas.openxmlformats.org/drawingml/2006/table">
            <a:tbl>
              <a:tblPr/>
              <a:tblGrid>
                <a:gridCol w="1262941">
                  <a:extLst>
                    <a:ext uri="{9D8B030D-6E8A-4147-A177-3AD203B41FA5}">
                      <a16:colId xmlns:a16="http://schemas.microsoft.com/office/drawing/2014/main" val="1851111628"/>
                    </a:ext>
                  </a:extLst>
                </a:gridCol>
                <a:gridCol w="2893281">
                  <a:extLst>
                    <a:ext uri="{9D8B030D-6E8A-4147-A177-3AD203B41FA5}">
                      <a16:colId xmlns:a16="http://schemas.microsoft.com/office/drawing/2014/main" val="2142653811"/>
                    </a:ext>
                  </a:extLst>
                </a:gridCol>
              </a:tblGrid>
              <a:tr h="491477">
                <a:tc gridSpan="2">
                  <a:txBody>
                    <a:bodyPr/>
                    <a:lstStyle/>
                    <a:p>
                      <a:pPr algn="ctr" fontAlgn="b"/>
                      <a:r>
                        <a:rPr lang="es-MX" sz="2400" b="0" i="0" u="none" strike="noStrike">
                          <a:solidFill>
                            <a:srgbClr val="000000"/>
                          </a:solidFill>
                          <a:effectLst/>
                          <a:latin typeface="Calibri" panose="020F0502020204030204" pitchFamily="34" charset="0"/>
                        </a:rPr>
                        <a:t>DS 16/2023 MMA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s-MX"/>
                    </a:p>
                  </a:txBody>
                  <a:tcPr/>
                </a:tc>
                <a:extLst>
                  <a:ext uri="{0D108BD9-81ED-4DB2-BD59-A6C34878D82A}">
                    <a16:rowId xmlns:a16="http://schemas.microsoft.com/office/drawing/2014/main" val="3561885827"/>
                  </a:ext>
                </a:extLst>
              </a:tr>
              <a:tr h="491477">
                <a:tc>
                  <a:txBody>
                    <a:bodyPr/>
                    <a:lstStyle/>
                    <a:p>
                      <a:pPr algn="ctr" fontAlgn="b"/>
                      <a:r>
                        <a:rPr lang="es-MX" sz="2400" b="1" i="0" u="none" strike="noStrike">
                          <a:solidFill>
                            <a:srgbClr val="000000"/>
                          </a:solidFill>
                          <a:effectLst/>
                          <a:latin typeface="Calibri" panose="020F0502020204030204" pitchFamily="34" charset="0"/>
                        </a:rPr>
                        <a:t>Articulo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400" b="1" i="0" u="none" strike="noStrike">
                          <a:solidFill>
                            <a:srgbClr val="000000"/>
                          </a:solidFill>
                          <a:effectLst/>
                          <a:latin typeface="Calibri" panose="020F0502020204030204" pitchFamily="34" charset="0"/>
                        </a:rPr>
                        <a:t>Nombre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4462670"/>
                  </a:ext>
                </a:extLst>
              </a:tr>
              <a:tr h="491477">
                <a:tc>
                  <a:txBody>
                    <a:bodyPr/>
                    <a:lstStyle/>
                    <a:p>
                      <a:pPr algn="ctr" fontAlgn="b"/>
                      <a:r>
                        <a:rPr lang="es-MX" sz="2400" b="1" i="0" u="none" strike="noStrike">
                          <a:solidFill>
                            <a:srgbClr val="000000"/>
                          </a:solidFill>
                          <a:effectLst/>
                          <a:latin typeface="Calibri" panose="020F0502020204030204" pitchFamily="34" charset="0"/>
                        </a:rPr>
                        <a:t>52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1" i="0" u="none" strike="noStrike" dirty="0">
                          <a:solidFill>
                            <a:srgbClr val="000000"/>
                          </a:solidFill>
                          <a:effectLst/>
                          <a:latin typeface="Calibri" panose="020F0502020204030204" pitchFamily="34" charset="0"/>
                        </a:rPr>
                        <a:t>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40506282"/>
                  </a:ext>
                </a:extLst>
              </a:tr>
              <a:tr h="491477">
                <a:tc>
                  <a:txBody>
                    <a:bodyPr/>
                    <a:lstStyle/>
                    <a:p>
                      <a:pPr algn="ctr" fontAlgn="b"/>
                      <a:r>
                        <a:rPr lang="es-MX" sz="2400" b="1" i="0" u="none" strike="noStrike">
                          <a:solidFill>
                            <a:srgbClr val="000000"/>
                          </a:solidFill>
                          <a:effectLst/>
                          <a:latin typeface="Calibri" panose="020F0502020204030204" pitchFamily="34" charset="0"/>
                        </a:rPr>
                        <a:t>53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1" i="0" u="none" strike="noStrike" dirty="0">
                          <a:solidFill>
                            <a:srgbClr val="000000"/>
                          </a:solidFill>
                          <a:effectLst/>
                          <a:latin typeface="Calibri" panose="020F0502020204030204" pitchFamily="34" charset="0"/>
                        </a:rPr>
                        <a:t>Resolución 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64755242"/>
                  </a:ext>
                </a:extLst>
              </a:tr>
              <a:tr h="491477">
                <a:tc>
                  <a:txBody>
                    <a:bodyPr/>
                    <a:lstStyle/>
                    <a:p>
                      <a:pPr algn="ctr" fontAlgn="b"/>
                      <a:r>
                        <a:rPr lang="es-MX" sz="2400" b="0" i="0" u="none" strike="noStrike">
                          <a:solidFill>
                            <a:srgbClr val="000000"/>
                          </a:solidFill>
                          <a:effectLst/>
                          <a:latin typeface="Calibri" panose="020F0502020204030204" pitchFamily="34" charset="0"/>
                        </a:rPr>
                        <a:t>54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a:solidFill>
                            <a:srgbClr val="000000"/>
                          </a:solidFill>
                          <a:effectLst/>
                          <a:latin typeface="Calibri" panose="020F0502020204030204" pitchFamily="34" charset="0"/>
                        </a:rPr>
                        <a:t>Formación expediente publico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4539817"/>
                  </a:ext>
                </a:extLst>
              </a:tr>
              <a:tr h="516051">
                <a:tc>
                  <a:txBody>
                    <a:bodyPr/>
                    <a:lstStyle/>
                    <a:p>
                      <a:pPr algn="ctr" fontAlgn="b"/>
                      <a:r>
                        <a:rPr lang="es-MX" sz="2400" b="0" i="0" u="none" strike="noStrike">
                          <a:solidFill>
                            <a:srgbClr val="000000"/>
                          </a:solidFill>
                          <a:effectLst/>
                          <a:latin typeface="Calibri" panose="020F0502020204030204" pitchFamily="34" charset="0"/>
                        </a:rPr>
                        <a:t>55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a:solidFill>
                            <a:srgbClr val="000000"/>
                          </a:solidFill>
                          <a:effectLst/>
                          <a:latin typeface="Calibri" panose="020F0502020204030204" pitchFamily="34" charset="0"/>
                        </a:rPr>
                        <a:t>Recepción de antecedentes ciudadania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01730437"/>
                  </a:ext>
                </a:extLst>
              </a:tr>
              <a:tr h="491477">
                <a:tc>
                  <a:txBody>
                    <a:bodyPr/>
                    <a:lstStyle/>
                    <a:p>
                      <a:pPr algn="ctr" fontAlgn="b"/>
                      <a:r>
                        <a:rPr lang="es-MX" sz="2400" b="0" i="0" u="none" strike="noStrike">
                          <a:solidFill>
                            <a:srgbClr val="000000"/>
                          </a:solidFill>
                          <a:effectLst/>
                          <a:latin typeface="Calibri" panose="020F0502020204030204" pitchFamily="34" charset="0"/>
                        </a:rPr>
                        <a:t>56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Elaboración Anteproyecto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2924401"/>
                  </a:ext>
                </a:extLst>
              </a:tr>
            </a:tbl>
          </a:graphicData>
        </a:graphic>
      </p:graphicFrame>
      <p:pic>
        <p:nvPicPr>
          <p:cNvPr id="14" name="Imagen 13">
            <a:extLst>
              <a:ext uri="{FF2B5EF4-FFF2-40B4-BE49-F238E27FC236}">
                <a16:creationId xmlns:a16="http://schemas.microsoft.com/office/drawing/2014/main" id="{E112954B-475E-8998-FB2D-0B587629FCBC}"/>
              </a:ext>
            </a:extLst>
          </p:cNvPr>
          <p:cNvPicPr>
            <a:picLocks noChangeAspect="1"/>
          </p:cNvPicPr>
          <p:nvPr/>
        </p:nvPicPr>
        <p:blipFill>
          <a:blip r:embed="rId2"/>
          <a:stretch>
            <a:fillRect/>
          </a:stretch>
        </p:blipFill>
        <p:spPr>
          <a:xfrm>
            <a:off x="4720492" y="460118"/>
            <a:ext cx="5367500" cy="3008160"/>
          </a:xfrm>
          <a:prstGeom prst="rect">
            <a:avLst/>
          </a:prstGeom>
        </p:spPr>
      </p:pic>
      <p:sp>
        <p:nvSpPr>
          <p:cNvPr id="15" name="CuadroTexto 14">
            <a:extLst>
              <a:ext uri="{FF2B5EF4-FFF2-40B4-BE49-F238E27FC236}">
                <a16:creationId xmlns:a16="http://schemas.microsoft.com/office/drawing/2014/main" id="{E4564E0E-3CB3-07BB-E39F-69F2188FB62A}"/>
              </a:ext>
            </a:extLst>
          </p:cNvPr>
          <p:cNvSpPr txBox="1"/>
          <p:nvPr/>
        </p:nvSpPr>
        <p:spPr>
          <a:xfrm>
            <a:off x="10007595" y="1318155"/>
            <a:ext cx="1838965" cy="369332"/>
          </a:xfrm>
          <a:prstGeom prst="rect">
            <a:avLst/>
          </a:prstGeom>
          <a:noFill/>
        </p:spPr>
        <p:txBody>
          <a:bodyPr wrap="none" rtlCol="0">
            <a:spAutoFit/>
          </a:bodyPr>
          <a:lstStyle/>
          <a:p>
            <a:r>
              <a:rPr lang="es-MX" dirty="0"/>
              <a:t>08 DE ABRIL 2024</a:t>
            </a:r>
          </a:p>
        </p:txBody>
      </p:sp>
      <p:pic>
        <p:nvPicPr>
          <p:cNvPr id="17" name="Imagen 16">
            <a:extLst>
              <a:ext uri="{FF2B5EF4-FFF2-40B4-BE49-F238E27FC236}">
                <a16:creationId xmlns:a16="http://schemas.microsoft.com/office/drawing/2014/main" id="{E0B24AD1-A25D-5A14-6DD5-3C60C383FC57}"/>
              </a:ext>
            </a:extLst>
          </p:cNvPr>
          <p:cNvPicPr>
            <a:picLocks noChangeAspect="1"/>
          </p:cNvPicPr>
          <p:nvPr/>
        </p:nvPicPr>
        <p:blipFill>
          <a:blip r:embed="rId3"/>
          <a:stretch>
            <a:fillRect/>
          </a:stretch>
        </p:blipFill>
        <p:spPr>
          <a:xfrm>
            <a:off x="4752232" y="3538503"/>
            <a:ext cx="5767754" cy="2620916"/>
          </a:xfrm>
          <a:prstGeom prst="rect">
            <a:avLst/>
          </a:prstGeom>
        </p:spPr>
      </p:pic>
      <p:sp>
        <p:nvSpPr>
          <p:cNvPr id="18" name="CuadroTexto 17">
            <a:extLst>
              <a:ext uri="{FF2B5EF4-FFF2-40B4-BE49-F238E27FC236}">
                <a16:creationId xmlns:a16="http://schemas.microsoft.com/office/drawing/2014/main" id="{A869C7DF-1F01-3C5F-FCDE-336CBBA2B4A9}"/>
              </a:ext>
            </a:extLst>
          </p:cNvPr>
          <p:cNvSpPr txBox="1"/>
          <p:nvPr/>
        </p:nvSpPr>
        <p:spPr>
          <a:xfrm>
            <a:off x="5765404" y="6229644"/>
            <a:ext cx="1870705" cy="369332"/>
          </a:xfrm>
          <a:prstGeom prst="rect">
            <a:avLst/>
          </a:prstGeom>
          <a:noFill/>
        </p:spPr>
        <p:txBody>
          <a:bodyPr wrap="none" rtlCol="0">
            <a:spAutoFit/>
          </a:bodyPr>
          <a:lstStyle/>
          <a:p>
            <a:r>
              <a:rPr lang="es-MX" dirty="0"/>
              <a:t>08 DE MAYO 2024</a:t>
            </a:r>
          </a:p>
        </p:txBody>
      </p:sp>
    </p:spTree>
    <p:extLst>
      <p:ext uri="{BB962C8B-B14F-4D97-AF65-F5344CB8AC3E}">
        <p14:creationId xmlns:p14="http://schemas.microsoft.com/office/powerpoint/2010/main" val="2702915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262C840D-0A7A-ED22-DFF0-C1EF7854401D}"/>
              </a:ext>
            </a:extLst>
          </p:cNvPr>
          <p:cNvGraphicFramePr>
            <a:graphicFrameLocks noGrp="1"/>
          </p:cNvGraphicFramePr>
          <p:nvPr>
            <p:extLst>
              <p:ext uri="{D42A27DB-BD31-4B8C-83A1-F6EECF244321}">
                <p14:modId xmlns:p14="http://schemas.microsoft.com/office/powerpoint/2010/main" val="2742355759"/>
              </p:ext>
            </p:extLst>
          </p:nvPr>
        </p:nvGraphicFramePr>
        <p:xfrm>
          <a:off x="345440" y="882003"/>
          <a:ext cx="4156222" cy="4804371"/>
        </p:xfrm>
        <a:graphic>
          <a:graphicData uri="http://schemas.openxmlformats.org/drawingml/2006/table">
            <a:tbl>
              <a:tblPr/>
              <a:tblGrid>
                <a:gridCol w="1262941">
                  <a:extLst>
                    <a:ext uri="{9D8B030D-6E8A-4147-A177-3AD203B41FA5}">
                      <a16:colId xmlns:a16="http://schemas.microsoft.com/office/drawing/2014/main" val="1851111628"/>
                    </a:ext>
                  </a:extLst>
                </a:gridCol>
                <a:gridCol w="2893281">
                  <a:extLst>
                    <a:ext uri="{9D8B030D-6E8A-4147-A177-3AD203B41FA5}">
                      <a16:colId xmlns:a16="http://schemas.microsoft.com/office/drawing/2014/main" val="2142653811"/>
                    </a:ext>
                  </a:extLst>
                </a:gridCol>
              </a:tblGrid>
              <a:tr h="491477">
                <a:tc gridSpan="2">
                  <a:txBody>
                    <a:bodyPr/>
                    <a:lstStyle/>
                    <a:p>
                      <a:pPr algn="ctr" fontAlgn="b"/>
                      <a:r>
                        <a:rPr lang="es-MX" sz="2400" b="0" i="0" u="none" strike="noStrike">
                          <a:solidFill>
                            <a:srgbClr val="000000"/>
                          </a:solidFill>
                          <a:effectLst/>
                          <a:latin typeface="Calibri" panose="020F0502020204030204" pitchFamily="34" charset="0"/>
                        </a:rPr>
                        <a:t>DS 16/2023 MMA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s-MX"/>
                    </a:p>
                  </a:txBody>
                  <a:tcPr/>
                </a:tc>
                <a:extLst>
                  <a:ext uri="{0D108BD9-81ED-4DB2-BD59-A6C34878D82A}">
                    <a16:rowId xmlns:a16="http://schemas.microsoft.com/office/drawing/2014/main" val="3561885827"/>
                  </a:ext>
                </a:extLst>
              </a:tr>
              <a:tr h="491477">
                <a:tc>
                  <a:txBody>
                    <a:bodyPr/>
                    <a:lstStyle/>
                    <a:p>
                      <a:pPr algn="ctr" fontAlgn="b"/>
                      <a:r>
                        <a:rPr lang="es-MX" sz="2400" b="1" i="0" u="none" strike="noStrike">
                          <a:solidFill>
                            <a:srgbClr val="000000"/>
                          </a:solidFill>
                          <a:effectLst/>
                          <a:latin typeface="Calibri" panose="020F0502020204030204" pitchFamily="34" charset="0"/>
                        </a:rPr>
                        <a:t>Articulo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400" b="1" i="0" u="none" strike="noStrike">
                          <a:solidFill>
                            <a:srgbClr val="000000"/>
                          </a:solidFill>
                          <a:effectLst/>
                          <a:latin typeface="Calibri" panose="020F0502020204030204" pitchFamily="34" charset="0"/>
                        </a:rPr>
                        <a:t>Nombre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4462670"/>
                  </a:ext>
                </a:extLst>
              </a:tr>
              <a:tr h="491477">
                <a:tc>
                  <a:txBody>
                    <a:bodyPr/>
                    <a:lstStyle/>
                    <a:p>
                      <a:pPr algn="ctr" fontAlgn="b"/>
                      <a:r>
                        <a:rPr lang="es-MX" sz="2400" b="0" i="0" u="none" strike="noStrike">
                          <a:solidFill>
                            <a:srgbClr val="000000"/>
                          </a:solidFill>
                          <a:effectLst/>
                          <a:latin typeface="Calibri" panose="020F0502020204030204" pitchFamily="34" charset="0"/>
                        </a:rPr>
                        <a:t>52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40506282"/>
                  </a:ext>
                </a:extLst>
              </a:tr>
              <a:tr h="491477">
                <a:tc>
                  <a:txBody>
                    <a:bodyPr/>
                    <a:lstStyle/>
                    <a:p>
                      <a:pPr algn="ctr" fontAlgn="b"/>
                      <a:r>
                        <a:rPr lang="es-MX" sz="2400" b="0" i="0" u="none" strike="noStrike">
                          <a:solidFill>
                            <a:srgbClr val="000000"/>
                          </a:solidFill>
                          <a:effectLst/>
                          <a:latin typeface="Calibri" panose="020F0502020204030204" pitchFamily="34" charset="0"/>
                        </a:rPr>
                        <a:t>53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Resolución 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64755242"/>
                  </a:ext>
                </a:extLst>
              </a:tr>
              <a:tr h="491477">
                <a:tc>
                  <a:txBody>
                    <a:bodyPr/>
                    <a:lstStyle/>
                    <a:p>
                      <a:pPr algn="ctr" fontAlgn="b"/>
                      <a:r>
                        <a:rPr lang="es-MX" sz="2400" b="1" i="0" u="none" strike="noStrike">
                          <a:solidFill>
                            <a:srgbClr val="000000"/>
                          </a:solidFill>
                          <a:effectLst/>
                          <a:latin typeface="Calibri" panose="020F0502020204030204" pitchFamily="34" charset="0"/>
                        </a:rPr>
                        <a:t>54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1" i="0" u="none" strike="noStrike" dirty="0">
                          <a:solidFill>
                            <a:srgbClr val="000000"/>
                          </a:solidFill>
                          <a:effectLst/>
                          <a:latin typeface="Calibri" panose="020F0502020204030204" pitchFamily="34" charset="0"/>
                        </a:rPr>
                        <a:t>Formación expediente publico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4539817"/>
                  </a:ext>
                </a:extLst>
              </a:tr>
              <a:tr h="516051">
                <a:tc>
                  <a:txBody>
                    <a:bodyPr/>
                    <a:lstStyle/>
                    <a:p>
                      <a:pPr algn="ctr" fontAlgn="b"/>
                      <a:r>
                        <a:rPr lang="es-MX" sz="2400" b="0" i="0" u="none" strike="noStrike">
                          <a:solidFill>
                            <a:srgbClr val="000000"/>
                          </a:solidFill>
                          <a:effectLst/>
                          <a:latin typeface="Calibri" panose="020F0502020204030204" pitchFamily="34" charset="0"/>
                        </a:rPr>
                        <a:t>55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Recepción de antecedentes ciudadanía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01730437"/>
                  </a:ext>
                </a:extLst>
              </a:tr>
              <a:tr h="491477">
                <a:tc>
                  <a:txBody>
                    <a:bodyPr/>
                    <a:lstStyle/>
                    <a:p>
                      <a:pPr algn="ctr" fontAlgn="b"/>
                      <a:r>
                        <a:rPr lang="es-MX" sz="2400" b="0" i="0" u="none" strike="noStrike">
                          <a:solidFill>
                            <a:srgbClr val="000000"/>
                          </a:solidFill>
                          <a:effectLst/>
                          <a:latin typeface="Calibri" panose="020F0502020204030204" pitchFamily="34" charset="0"/>
                        </a:rPr>
                        <a:t>56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Elaboración Anteproyecto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2924401"/>
                  </a:ext>
                </a:extLst>
              </a:tr>
            </a:tbl>
          </a:graphicData>
        </a:graphic>
      </p:graphicFrame>
      <p:sp>
        <p:nvSpPr>
          <p:cNvPr id="18" name="CuadroTexto 17">
            <a:extLst>
              <a:ext uri="{FF2B5EF4-FFF2-40B4-BE49-F238E27FC236}">
                <a16:creationId xmlns:a16="http://schemas.microsoft.com/office/drawing/2014/main" id="{A869C7DF-1F01-3C5F-FCDE-336CBBA2B4A9}"/>
              </a:ext>
            </a:extLst>
          </p:cNvPr>
          <p:cNvSpPr txBox="1"/>
          <p:nvPr/>
        </p:nvSpPr>
        <p:spPr>
          <a:xfrm>
            <a:off x="6567262" y="5699440"/>
            <a:ext cx="1244251" cy="369332"/>
          </a:xfrm>
          <a:prstGeom prst="rect">
            <a:avLst/>
          </a:prstGeom>
          <a:noFill/>
        </p:spPr>
        <p:txBody>
          <a:bodyPr wrap="none" rtlCol="0">
            <a:spAutoFit/>
          </a:bodyPr>
          <a:lstStyle/>
          <a:p>
            <a:r>
              <a:rPr lang="es-MX" dirty="0"/>
              <a:t>ABRIL 2024</a:t>
            </a:r>
          </a:p>
        </p:txBody>
      </p:sp>
      <p:pic>
        <p:nvPicPr>
          <p:cNvPr id="3" name="Imagen 2">
            <a:extLst>
              <a:ext uri="{FF2B5EF4-FFF2-40B4-BE49-F238E27FC236}">
                <a16:creationId xmlns:a16="http://schemas.microsoft.com/office/drawing/2014/main" id="{201F8275-C132-7517-E6B5-4D3339865CF4}"/>
              </a:ext>
            </a:extLst>
          </p:cNvPr>
          <p:cNvPicPr>
            <a:picLocks noChangeAspect="1"/>
          </p:cNvPicPr>
          <p:nvPr/>
        </p:nvPicPr>
        <p:blipFill>
          <a:blip r:embed="rId2"/>
          <a:stretch>
            <a:fillRect/>
          </a:stretch>
        </p:blipFill>
        <p:spPr>
          <a:xfrm>
            <a:off x="4619990" y="439761"/>
            <a:ext cx="7464158" cy="5259679"/>
          </a:xfrm>
          <a:prstGeom prst="rect">
            <a:avLst/>
          </a:prstGeom>
        </p:spPr>
      </p:pic>
    </p:spTree>
    <p:extLst>
      <p:ext uri="{BB962C8B-B14F-4D97-AF65-F5344CB8AC3E}">
        <p14:creationId xmlns:p14="http://schemas.microsoft.com/office/powerpoint/2010/main" val="491304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262C840D-0A7A-ED22-DFF0-C1EF7854401D}"/>
              </a:ext>
            </a:extLst>
          </p:cNvPr>
          <p:cNvGraphicFramePr>
            <a:graphicFrameLocks noGrp="1"/>
          </p:cNvGraphicFramePr>
          <p:nvPr>
            <p:extLst>
              <p:ext uri="{D42A27DB-BD31-4B8C-83A1-F6EECF244321}">
                <p14:modId xmlns:p14="http://schemas.microsoft.com/office/powerpoint/2010/main" val="162995894"/>
              </p:ext>
            </p:extLst>
          </p:nvPr>
        </p:nvGraphicFramePr>
        <p:xfrm>
          <a:off x="345440" y="882003"/>
          <a:ext cx="4156222" cy="4804371"/>
        </p:xfrm>
        <a:graphic>
          <a:graphicData uri="http://schemas.openxmlformats.org/drawingml/2006/table">
            <a:tbl>
              <a:tblPr/>
              <a:tblGrid>
                <a:gridCol w="1262941">
                  <a:extLst>
                    <a:ext uri="{9D8B030D-6E8A-4147-A177-3AD203B41FA5}">
                      <a16:colId xmlns:a16="http://schemas.microsoft.com/office/drawing/2014/main" val="1851111628"/>
                    </a:ext>
                  </a:extLst>
                </a:gridCol>
                <a:gridCol w="2893281">
                  <a:extLst>
                    <a:ext uri="{9D8B030D-6E8A-4147-A177-3AD203B41FA5}">
                      <a16:colId xmlns:a16="http://schemas.microsoft.com/office/drawing/2014/main" val="2142653811"/>
                    </a:ext>
                  </a:extLst>
                </a:gridCol>
              </a:tblGrid>
              <a:tr h="491477">
                <a:tc gridSpan="2">
                  <a:txBody>
                    <a:bodyPr/>
                    <a:lstStyle/>
                    <a:p>
                      <a:pPr algn="ctr" fontAlgn="b"/>
                      <a:r>
                        <a:rPr lang="es-MX" sz="2400" b="0" i="0" u="none" strike="noStrike">
                          <a:solidFill>
                            <a:srgbClr val="000000"/>
                          </a:solidFill>
                          <a:effectLst/>
                          <a:latin typeface="Calibri" panose="020F0502020204030204" pitchFamily="34" charset="0"/>
                        </a:rPr>
                        <a:t>DS 16/2023 MMA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s-MX"/>
                    </a:p>
                  </a:txBody>
                  <a:tcPr/>
                </a:tc>
                <a:extLst>
                  <a:ext uri="{0D108BD9-81ED-4DB2-BD59-A6C34878D82A}">
                    <a16:rowId xmlns:a16="http://schemas.microsoft.com/office/drawing/2014/main" val="3561885827"/>
                  </a:ext>
                </a:extLst>
              </a:tr>
              <a:tr h="491477">
                <a:tc>
                  <a:txBody>
                    <a:bodyPr/>
                    <a:lstStyle/>
                    <a:p>
                      <a:pPr algn="ctr" fontAlgn="b"/>
                      <a:r>
                        <a:rPr lang="es-MX" sz="2400" b="1" i="0" u="none" strike="noStrike">
                          <a:solidFill>
                            <a:srgbClr val="000000"/>
                          </a:solidFill>
                          <a:effectLst/>
                          <a:latin typeface="Calibri" panose="020F0502020204030204" pitchFamily="34" charset="0"/>
                        </a:rPr>
                        <a:t>Articulo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MX" sz="2400" b="1" i="0" u="none" strike="noStrike">
                          <a:solidFill>
                            <a:srgbClr val="000000"/>
                          </a:solidFill>
                          <a:effectLst/>
                          <a:latin typeface="Calibri" panose="020F0502020204030204" pitchFamily="34" charset="0"/>
                        </a:rPr>
                        <a:t>Nombre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4462670"/>
                  </a:ext>
                </a:extLst>
              </a:tr>
              <a:tr h="491477">
                <a:tc>
                  <a:txBody>
                    <a:bodyPr/>
                    <a:lstStyle/>
                    <a:p>
                      <a:pPr algn="ctr" fontAlgn="b"/>
                      <a:r>
                        <a:rPr lang="es-MX" sz="2400" b="0" i="0" u="none" strike="noStrike">
                          <a:solidFill>
                            <a:srgbClr val="000000"/>
                          </a:solidFill>
                          <a:effectLst/>
                          <a:latin typeface="Calibri" panose="020F0502020204030204" pitchFamily="34" charset="0"/>
                        </a:rPr>
                        <a:t>52</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40506282"/>
                  </a:ext>
                </a:extLst>
              </a:tr>
              <a:tr h="491477">
                <a:tc>
                  <a:txBody>
                    <a:bodyPr/>
                    <a:lstStyle/>
                    <a:p>
                      <a:pPr algn="ctr" fontAlgn="b"/>
                      <a:r>
                        <a:rPr lang="es-MX" sz="2400" b="0" i="0" u="none" strike="noStrike">
                          <a:solidFill>
                            <a:srgbClr val="000000"/>
                          </a:solidFill>
                          <a:effectLst/>
                          <a:latin typeface="Calibri" panose="020F0502020204030204" pitchFamily="34" charset="0"/>
                        </a:rPr>
                        <a:t>53</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Resolución inicio 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064755242"/>
                  </a:ext>
                </a:extLst>
              </a:tr>
              <a:tr h="491477">
                <a:tc>
                  <a:txBody>
                    <a:bodyPr/>
                    <a:lstStyle/>
                    <a:p>
                      <a:pPr algn="ctr" fontAlgn="b"/>
                      <a:r>
                        <a:rPr lang="es-MX" sz="2400" b="0" i="0" u="none" strike="noStrike">
                          <a:solidFill>
                            <a:srgbClr val="000000"/>
                          </a:solidFill>
                          <a:effectLst/>
                          <a:latin typeface="Calibri" panose="020F0502020204030204" pitchFamily="34" charset="0"/>
                        </a:rPr>
                        <a:t>54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Formación expediente publico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4539817"/>
                  </a:ext>
                </a:extLst>
              </a:tr>
              <a:tr h="516051">
                <a:tc>
                  <a:txBody>
                    <a:bodyPr/>
                    <a:lstStyle/>
                    <a:p>
                      <a:pPr algn="ctr" fontAlgn="b"/>
                      <a:r>
                        <a:rPr lang="es-MX" sz="2400" b="1" i="0" u="none" strike="noStrike">
                          <a:solidFill>
                            <a:srgbClr val="000000"/>
                          </a:solidFill>
                          <a:effectLst/>
                          <a:latin typeface="Calibri" panose="020F0502020204030204" pitchFamily="34" charset="0"/>
                        </a:rPr>
                        <a:t>55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1" i="0" u="none" strike="noStrike" dirty="0">
                          <a:solidFill>
                            <a:srgbClr val="000000"/>
                          </a:solidFill>
                          <a:effectLst/>
                          <a:latin typeface="Calibri" panose="020F0502020204030204" pitchFamily="34" charset="0"/>
                        </a:rPr>
                        <a:t>Recepción de antecedentes ciudadanía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01730437"/>
                  </a:ext>
                </a:extLst>
              </a:tr>
              <a:tr h="491477">
                <a:tc>
                  <a:txBody>
                    <a:bodyPr/>
                    <a:lstStyle/>
                    <a:p>
                      <a:pPr algn="ctr" fontAlgn="b"/>
                      <a:r>
                        <a:rPr lang="es-MX" sz="2400" b="0" i="0" u="none" strike="noStrike">
                          <a:solidFill>
                            <a:srgbClr val="000000"/>
                          </a:solidFill>
                          <a:effectLst/>
                          <a:latin typeface="Calibri" panose="020F0502020204030204" pitchFamily="34" charset="0"/>
                        </a:rPr>
                        <a:t>56</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s-MX" sz="2400" b="0" i="0" u="none" strike="noStrike" dirty="0">
                          <a:solidFill>
                            <a:srgbClr val="000000"/>
                          </a:solidFill>
                          <a:effectLst/>
                          <a:latin typeface="Calibri" panose="020F0502020204030204" pitchFamily="34" charset="0"/>
                        </a:rPr>
                        <a:t>Elaboración Anteproyecto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22924401"/>
                  </a:ext>
                </a:extLst>
              </a:tr>
            </a:tbl>
          </a:graphicData>
        </a:graphic>
      </p:graphicFrame>
      <p:pic>
        <p:nvPicPr>
          <p:cNvPr id="4" name="Imagen 3">
            <a:extLst>
              <a:ext uri="{FF2B5EF4-FFF2-40B4-BE49-F238E27FC236}">
                <a16:creationId xmlns:a16="http://schemas.microsoft.com/office/drawing/2014/main" id="{E0760208-1F81-5DF9-2D84-C1125EF86231}"/>
              </a:ext>
            </a:extLst>
          </p:cNvPr>
          <p:cNvPicPr>
            <a:picLocks noChangeAspect="1"/>
          </p:cNvPicPr>
          <p:nvPr/>
        </p:nvPicPr>
        <p:blipFill>
          <a:blip r:embed="rId2"/>
          <a:stretch>
            <a:fillRect/>
          </a:stretch>
        </p:blipFill>
        <p:spPr>
          <a:xfrm>
            <a:off x="4846313" y="882003"/>
            <a:ext cx="7005469" cy="5254102"/>
          </a:xfrm>
          <a:prstGeom prst="rect">
            <a:avLst/>
          </a:prstGeom>
        </p:spPr>
      </p:pic>
      <p:pic>
        <p:nvPicPr>
          <p:cNvPr id="13" name="Imagen 12">
            <a:extLst>
              <a:ext uri="{FF2B5EF4-FFF2-40B4-BE49-F238E27FC236}">
                <a16:creationId xmlns:a16="http://schemas.microsoft.com/office/drawing/2014/main" id="{175784D7-18AB-4A32-8CB4-DB80AAC9110D}"/>
              </a:ext>
            </a:extLst>
          </p:cNvPr>
          <p:cNvPicPr>
            <a:picLocks noChangeAspect="1"/>
          </p:cNvPicPr>
          <p:nvPr/>
        </p:nvPicPr>
        <p:blipFill>
          <a:blip r:embed="rId3"/>
          <a:stretch>
            <a:fillRect/>
          </a:stretch>
        </p:blipFill>
        <p:spPr>
          <a:xfrm>
            <a:off x="4846313" y="721895"/>
            <a:ext cx="7218947" cy="5414210"/>
          </a:xfrm>
          <a:prstGeom prst="rect">
            <a:avLst/>
          </a:prstGeom>
        </p:spPr>
      </p:pic>
      <p:pic>
        <p:nvPicPr>
          <p:cNvPr id="6" name="Imagen 5">
            <a:extLst>
              <a:ext uri="{FF2B5EF4-FFF2-40B4-BE49-F238E27FC236}">
                <a16:creationId xmlns:a16="http://schemas.microsoft.com/office/drawing/2014/main" id="{00386FBF-7190-6673-5112-E8BCAF6E929E}"/>
              </a:ext>
            </a:extLst>
          </p:cNvPr>
          <p:cNvPicPr>
            <a:picLocks noChangeAspect="1"/>
          </p:cNvPicPr>
          <p:nvPr/>
        </p:nvPicPr>
        <p:blipFill>
          <a:blip r:embed="rId4"/>
          <a:stretch>
            <a:fillRect/>
          </a:stretch>
        </p:blipFill>
        <p:spPr>
          <a:xfrm>
            <a:off x="4846313" y="774468"/>
            <a:ext cx="7218947" cy="5414211"/>
          </a:xfrm>
          <a:prstGeom prst="rect">
            <a:avLst/>
          </a:prstGeom>
        </p:spPr>
      </p:pic>
      <p:pic>
        <p:nvPicPr>
          <p:cNvPr id="15" name="Imagen 14">
            <a:extLst>
              <a:ext uri="{FF2B5EF4-FFF2-40B4-BE49-F238E27FC236}">
                <a16:creationId xmlns:a16="http://schemas.microsoft.com/office/drawing/2014/main" id="{DB027F57-DAD3-3403-1101-530E20BBC381}"/>
              </a:ext>
            </a:extLst>
          </p:cNvPr>
          <p:cNvPicPr>
            <a:picLocks noChangeAspect="1"/>
          </p:cNvPicPr>
          <p:nvPr/>
        </p:nvPicPr>
        <p:blipFill>
          <a:blip r:embed="rId5"/>
          <a:stretch>
            <a:fillRect/>
          </a:stretch>
        </p:blipFill>
        <p:spPr>
          <a:xfrm>
            <a:off x="5997016" y="374687"/>
            <a:ext cx="4581469" cy="6108625"/>
          </a:xfrm>
          <a:prstGeom prst="rect">
            <a:avLst/>
          </a:prstGeom>
        </p:spPr>
      </p:pic>
      <p:pic>
        <p:nvPicPr>
          <p:cNvPr id="8" name="Imagen 7">
            <a:extLst>
              <a:ext uri="{FF2B5EF4-FFF2-40B4-BE49-F238E27FC236}">
                <a16:creationId xmlns:a16="http://schemas.microsoft.com/office/drawing/2014/main" id="{73B9D56E-5BD7-CBFB-A18C-0663FB1A5012}"/>
              </a:ext>
            </a:extLst>
          </p:cNvPr>
          <p:cNvPicPr>
            <a:picLocks noChangeAspect="1"/>
          </p:cNvPicPr>
          <p:nvPr/>
        </p:nvPicPr>
        <p:blipFill>
          <a:blip r:embed="rId6"/>
          <a:stretch>
            <a:fillRect/>
          </a:stretch>
        </p:blipFill>
        <p:spPr>
          <a:xfrm>
            <a:off x="4815422" y="669321"/>
            <a:ext cx="7289045" cy="5466784"/>
          </a:xfrm>
          <a:prstGeom prst="rect">
            <a:avLst/>
          </a:prstGeom>
        </p:spPr>
      </p:pic>
      <p:pic>
        <p:nvPicPr>
          <p:cNvPr id="10" name="Imagen 9">
            <a:extLst>
              <a:ext uri="{FF2B5EF4-FFF2-40B4-BE49-F238E27FC236}">
                <a16:creationId xmlns:a16="http://schemas.microsoft.com/office/drawing/2014/main" id="{45B472A4-79DC-3F1B-8AB9-34804A65B0D6}"/>
              </a:ext>
            </a:extLst>
          </p:cNvPr>
          <p:cNvPicPr>
            <a:picLocks noChangeAspect="1"/>
          </p:cNvPicPr>
          <p:nvPr/>
        </p:nvPicPr>
        <p:blipFill>
          <a:blip r:embed="rId7"/>
          <a:stretch>
            <a:fillRect/>
          </a:stretch>
        </p:blipFill>
        <p:spPr>
          <a:xfrm>
            <a:off x="4815422" y="374687"/>
            <a:ext cx="7289045" cy="5466784"/>
          </a:xfrm>
          <a:prstGeom prst="rect">
            <a:avLst/>
          </a:prstGeom>
        </p:spPr>
      </p:pic>
    </p:spTree>
    <p:extLst>
      <p:ext uri="{BB962C8B-B14F-4D97-AF65-F5344CB8AC3E}">
        <p14:creationId xmlns:p14="http://schemas.microsoft.com/office/powerpoint/2010/main" val="122487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F192F-BA96-5ED3-CCE0-0FAC920CF7FE}"/>
              </a:ext>
            </a:extLst>
          </p:cNvPr>
          <p:cNvSpPr>
            <a:spLocks noGrp="1"/>
          </p:cNvSpPr>
          <p:nvPr>
            <p:ph type="title"/>
          </p:nvPr>
        </p:nvSpPr>
        <p:spPr>
          <a:xfrm>
            <a:off x="838197" y="1543537"/>
            <a:ext cx="10515600" cy="837710"/>
          </a:xfrm>
        </p:spPr>
        <p:txBody>
          <a:bodyPr>
            <a:normAutofit/>
          </a:bodyPr>
          <a:lstStyle/>
          <a:p>
            <a:r>
              <a:rPr lang="es-CL" dirty="0">
                <a:latin typeface="+mn-lt"/>
              </a:rPr>
              <a:t>Propuesta Ante proyecto PARCC</a:t>
            </a:r>
          </a:p>
        </p:txBody>
      </p:sp>
      <p:pic>
        <p:nvPicPr>
          <p:cNvPr id="5" name="Imagen 4">
            <a:extLst>
              <a:ext uri="{FF2B5EF4-FFF2-40B4-BE49-F238E27FC236}">
                <a16:creationId xmlns:a16="http://schemas.microsoft.com/office/drawing/2014/main" id="{5FECFD46-8FF9-FB03-0EAB-A60A6C6D38CC}"/>
              </a:ext>
            </a:extLst>
          </p:cNvPr>
          <p:cNvPicPr>
            <a:picLocks noChangeAspect="1"/>
          </p:cNvPicPr>
          <p:nvPr/>
        </p:nvPicPr>
        <p:blipFill>
          <a:blip r:embed="rId2"/>
          <a:srcRect/>
          <a:stretch/>
        </p:blipFill>
        <p:spPr>
          <a:xfrm>
            <a:off x="5380572" y="4476753"/>
            <a:ext cx="1430851" cy="1297855"/>
          </a:xfrm>
          <a:prstGeom prst="rect">
            <a:avLst/>
          </a:prstGeom>
        </p:spPr>
      </p:pic>
      <p:sp>
        <p:nvSpPr>
          <p:cNvPr id="8" name="Marcador de texto 7">
            <a:extLst>
              <a:ext uri="{FF2B5EF4-FFF2-40B4-BE49-F238E27FC236}">
                <a16:creationId xmlns:a16="http://schemas.microsoft.com/office/drawing/2014/main" id="{BDCD10AF-AE17-E462-B30D-960706EC3C75}"/>
              </a:ext>
            </a:extLst>
          </p:cNvPr>
          <p:cNvSpPr>
            <a:spLocks noGrp="1"/>
          </p:cNvSpPr>
          <p:nvPr>
            <p:ph type="body" sz="quarter" idx="11"/>
          </p:nvPr>
        </p:nvSpPr>
        <p:spPr>
          <a:xfrm>
            <a:off x="7496415" y="5374241"/>
            <a:ext cx="4475191" cy="487032"/>
          </a:xfrm>
        </p:spPr>
        <p:txBody>
          <a:bodyPr/>
          <a:lstStyle/>
          <a:p>
            <a:r>
              <a:rPr lang="es-MX" sz="1200" dirty="0"/>
              <a:t>02 de septiembre 2024</a:t>
            </a:r>
          </a:p>
        </p:txBody>
      </p:sp>
    </p:spTree>
    <p:extLst>
      <p:ext uri="{BB962C8B-B14F-4D97-AF65-F5344CB8AC3E}">
        <p14:creationId xmlns:p14="http://schemas.microsoft.com/office/powerpoint/2010/main" val="15958289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TotalTime>
  <Words>2567</Words>
  <Application>Microsoft Office PowerPoint</Application>
  <PresentationFormat>Panorámica</PresentationFormat>
  <Paragraphs>482</Paragraphs>
  <Slides>20</Slides>
  <Notes>0</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Tema de Office</vt:lpstr>
      <vt:lpstr>Sesión Comité Regional de Cambio Climático Región de Arica y Parinacota</vt:lpstr>
      <vt:lpstr>Sesión Comité Regional de Cambio Climático Región de Arica y Parinacota</vt:lpstr>
      <vt:lpstr>Sesión Comité Regional de Cambio Climático Región de Arica y Parinacota</vt:lpstr>
      <vt:lpstr>Argumentos del Instrumento</vt:lpstr>
      <vt:lpstr>Presentación de PowerPoint</vt:lpstr>
      <vt:lpstr>Presentación de PowerPoint</vt:lpstr>
      <vt:lpstr>Presentación de PowerPoint</vt:lpstr>
      <vt:lpstr>Presentación de PowerPoint</vt:lpstr>
      <vt:lpstr>Propuesta Ante proyecto PARCC</vt:lpstr>
      <vt:lpstr>Descripción regional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jose ignacio martinez</cp:lastModifiedBy>
  <cp:revision>34</cp:revision>
  <dcterms:created xsi:type="dcterms:W3CDTF">2022-09-08T19:25:06Z</dcterms:created>
  <dcterms:modified xsi:type="dcterms:W3CDTF">2024-09-06T15:44:51Z</dcterms:modified>
</cp:coreProperties>
</file>